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8" r:id="rId2"/>
    <p:sldId id="279" r:id="rId3"/>
    <p:sldId id="259" r:id="rId4"/>
    <p:sldId id="285" r:id="rId5"/>
    <p:sldId id="283" r:id="rId6"/>
    <p:sldId id="284" r:id="rId7"/>
    <p:sldId id="286" r:id="rId8"/>
  </p:sldIdLst>
  <p:sldSz cx="12192000" cy="6858000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5696" autoAdjust="0"/>
  </p:normalViewPr>
  <p:slideViewPr>
    <p:cSldViewPr snapToGrid="0">
      <p:cViewPr varScale="1">
        <p:scale>
          <a:sx n="136" d="100"/>
          <a:sy n="136" d="100"/>
        </p:scale>
        <p:origin x="33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12/11/2023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51982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00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5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1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7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86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D60C94-0C9C-47B7-BE88-045235ACC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32" y="1552397"/>
            <a:ext cx="7445813" cy="3654081"/>
          </a:xfrm>
        </p:spPr>
        <p:txBody>
          <a:bodyPr anchor="ctr">
            <a:normAutofit/>
          </a:bodyPr>
          <a:lstStyle/>
          <a:p>
            <a:r>
              <a:rPr lang="en-NZ" sz="5400" dirty="0">
                <a:solidFill>
                  <a:schemeClr val="tx2"/>
                </a:solidFill>
              </a:rPr>
              <a:t>Te Pūtahi Ladies Mile Variation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343899" y="1552397"/>
            <a:ext cx="3396547" cy="3654082"/>
          </a:xfrm>
        </p:spPr>
        <p:txBody>
          <a:bodyPr anchor="ctr">
            <a:normAutofit fontScale="92500" lnSpcReduction="10000"/>
          </a:bodyPr>
          <a:lstStyle/>
          <a:p>
            <a:r>
              <a:rPr lang="en-NZ" sz="3200" dirty="0"/>
              <a:t>Transport Summary</a:t>
            </a:r>
          </a:p>
          <a:p>
            <a:r>
              <a:rPr lang="en-NZ" sz="3200" dirty="0"/>
              <a:t>John Parlane</a:t>
            </a:r>
          </a:p>
          <a:p>
            <a:endParaRPr lang="en-NZ" sz="3200" dirty="0"/>
          </a:p>
          <a:p>
            <a:r>
              <a:rPr lang="en-NZ" sz="3200" dirty="0"/>
              <a:t>Ladies Mile Property Syndicate LP</a:t>
            </a:r>
            <a:endParaRPr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CF7016-AC99-433F-B943-24C3736E0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3737D1-A930-4E3E-9160-3CD4AEC72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CFF33-010E-4E26-A285-83B182982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6455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386701" cy="462432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Desired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897881" y="667512"/>
            <a:ext cx="5366204" cy="552754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Successful Higher Density should result in</a:t>
            </a:r>
            <a:endParaRPr lang="en-NZ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A higher proportion of public transport use</a:t>
            </a:r>
          </a:p>
          <a:p>
            <a:pPr>
              <a:lnSpc>
                <a:spcPct val="90000"/>
              </a:lnSpc>
            </a:pPr>
            <a:r>
              <a:rPr lang="en-US" dirty="0"/>
              <a:t>Higher levels of walking and cycling</a:t>
            </a:r>
          </a:p>
          <a:p>
            <a:pPr>
              <a:lnSpc>
                <a:spcPct val="90000"/>
              </a:lnSpc>
            </a:pPr>
            <a:r>
              <a:rPr lang="en-US" dirty="0"/>
              <a:t>A lower % of car trips (but a higher total number of car trips)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 Population should result in the growth of m</a:t>
            </a:r>
            <a:r>
              <a:rPr lang="en-US" b="1" dirty="0">
                <a:latin typeface="Arial" panose="020B0604020202020204" pitchFamily="34" charset="0"/>
                <a:cs typeface="Times New Roman" panose="02020603050405020304" pitchFamily="18" charset="0"/>
              </a:rPr>
              <a:t>ore non-residential activities such as</a:t>
            </a:r>
          </a:p>
          <a:p>
            <a:pPr>
              <a:lnSpc>
                <a:spcPct val="90000"/>
              </a:lnSpc>
            </a:pPr>
            <a:r>
              <a:rPr lang="en-US" dirty="0"/>
              <a:t>Schools</a:t>
            </a:r>
          </a:p>
          <a:p>
            <a:pPr>
              <a:lnSpc>
                <a:spcPct val="90000"/>
              </a:lnSpc>
            </a:pPr>
            <a:r>
              <a:rPr lang="en-US" dirty="0"/>
              <a:t>Shops</a:t>
            </a:r>
          </a:p>
          <a:p>
            <a:pPr>
              <a:lnSpc>
                <a:spcPct val="90000"/>
              </a:lnSpc>
            </a:pPr>
            <a:r>
              <a:rPr lang="en-US" dirty="0"/>
              <a:t>Jobs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support all of these outcomes because they have positive transport effects so I support rules that enable higher density.</a:t>
            </a:r>
          </a:p>
          <a:p>
            <a:pPr marL="0" indent="0">
              <a:lnSpc>
                <a:spcPct val="90000"/>
              </a:lnSpc>
              <a:buNone/>
            </a:pPr>
            <a:endParaRPr lang="en-NZ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latin typeface="Arial" panose="020B0604020202020204" pitchFamily="34" charset="0"/>
                <a:cs typeface="Times New Roman" panose="02020603050405020304" pitchFamily="18" charset="0"/>
              </a:rPr>
              <a:t>I don’t support rules requiring higher density because of the risk of adverse transport outcomes.</a:t>
            </a:r>
            <a:endParaRPr 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8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Density Research</a:t>
            </a:r>
            <a:br>
              <a:rPr lang="en-US" sz="2000" dirty="0"/>
            </a:br>
            <a:r>
              <a:rPr lang="en-US" sz="3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050749" y="515878"/>
            <a:ext cx="6539271" cy="273585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Most studies linking density and mode share rely on the Newman and Kenworthy (1989) data. </a:t>
            </a:r>
          </a:p>
          <a:p>
            <a:pPr>
              <a:lnSpc>
                <a:spcPct val="90000"/>
              </a:lnSpc>
            </a:pPr>
            <a:r>
              <a:rPr lang="en-US" dirty="0"/>
              <a:t>Paul Mee’s showed the problems with that approach.</a:t>
            </a:r>
          </a:p>
          <a:p>
            <a:pPr>
              <a:lnSpc>
                <a:spcPct val="90000"/>
              </a:lnSpc>
            </a:pPr>
            <a:r>
              <a:rPr lang="en-US" dirty="0"/>
              <a:t>Mode Share is not caused by density alone.</a:t>
            </a:r>
          </a:p>
          <a:p>
            <a:pPr>
              <a:lnSpc>
                <a:spcPct val="90000"/>
              </a:lnSpc>
            </a:pPr>
            <a:r>
              <a:rPr lang="en-US" dirty="0"/>
              <a:t>The destination end of the trip matters equally.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568E1E-8F40-C2B9-8F59-EA663F4BA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905" y="2331721"/>
            <a:ext cx="5490588" cy="425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3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Transit Oriented Design</a:t>
            </a:r>
            <a:br>
              <a:rPr lang="en-US" sz="2000" dirty="0"/>
            </a:br>
            <a:r>
              <a:rPr lang="en-US" sz="3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050749" y="515878"/>
            <a:ext cx="6108179" cy="273585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Transit Oriented Design (TOD) density targets are not predictors of mode share.</a:t>
            </a:r>
          </a:p>
          <a:p>
            <a:pPr>
              <a:lnSpc>
                <a:spcPct val="90000"/>
              </a:lnSpc>
            </a:pPr>
            <a:r>
              <a:rPr lang="en-US" dirty="0"/>
              <a:t>Overseas examples of density and mode share can be due to investment in high quality mass transit systems.</a:t>
            </a:r>
          </a:p>
          <a:p>
            <a:pPr>
              <a:lnSpc>
                <a:spcPct val="90000"/>
              </a:lnSpc>
            </a:pPr>
            <a:r>
              <a:rPr lang="en-US" dirty="0"/>
              <a:t>We can’t simply look at overseas examples of high mode share and assume the success was due to density.</a:t>
            </a:r>
          </a:p>
          <a:p>
            <a:pPr>
              <a:lnSpc>
                <a:spcPct val="90000"/>
              </a:lnSpc>
            </a:pPr>
            <a:r>
              <a:rPr lang="en-US" dirty="0"/>
              <a:t>Bus systems typically have more stops than rail.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6" name="Picture 5" descr="A aerial view of a city&#10;&#10;Description automatically generated">
            <a:extLst>
              <a:ext uri="{FF2B5EF4-FFF2-40B4-BE49-F238E27FC236}">
                <a16:creationId xmlns:a16="http://schemas.microsoft.com/office/drawing/2014/main" id="{25968319-5167-0E28-F183-4D67CD29E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905" y="2683764"/>
            <a:ext cx="5051664" cy="365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1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minimum density rule issues and 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How This affects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 Issues of a Minimum Density Rule</a:t>
            </a:r>
            <a:endParaRPr lang="en-NZ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The minimum density of 60 dwellings/ha might not be viable (Tamba Carlton evidence para 18)</a:t>
            </a:r>
          </a:p>
          <a:p>
            <a:pPr>
              <a:lnSpc>
                <a:spcPct val="90000"/>
              </a:lnSpc>
            </a:pPr>
            <a:r>
              <a:rPr lang="en-US" dirty="0"/>
              <a:t>The short and medium term feasibility of development is reduced by the minimum density rule (Susan Fairgray rebuttal para 66)</a:t>
            </a:r>
          </a:p>
          <a:p>
            <a:pPr>
              <a:lnSpc>
                <a:spcPct val="90000"/>
              </a:lnSpc>
            </a:pPr>
            <a:r>
              <a:rPr lang="en-US" dirty="0"/>
              <a:t>This means that achieving the desired mode share in a timely manner is unlikely</a:t>
            </a:r>
          </a:p>
          <a:p>
            <a:pPr>
              <a:lnSpc>
                <a:spcPct val="90000"/>
              </a:lnSpc>
            </a:pPr>
            <a:r>
              <a:rPr lang="en-US" dirty="0"/>
              <a:t>I simply don’t support a rule requiring high density, because that would prohibit medium and lower density development occurring if high density doesn’t occur</a:t>
            </a:r>
          </a:p>
          <a:p>
            <a:pPr>
              <a:lnSpc>
                <a:spcPct val="90000"/>
              </a:lnSpc>
            </a:pPr>
            <a:r>
              <a:rPr lang="en-US" dirty="0"/>
              <a:t>Transport policy must be pragmatic and not based on an assumed land use outcome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Rebuttal of Council Transport Experts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155905" y="799132"/>
            <a:ext cx="6108179" cy="553766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Risks of Introducing a Minimum Density Rule</a:t>
            </a:r>
            <a:endParaRPr lang="en-NZ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Development could be delayed by the rule</a:t>
            </a:r>
          </a:p>
          <a:p>
            <a:pPr>
              <a:lnSpc>
                <a:spcPct val="90000"/>
              </a:lnSpc>
            </a:pPr>
            <a:r>
              <a:rPr lang="en-US" dirty="0"/>
              <a:t>Some sites won’t develop in the manner expected</a:t>
            </a:r>
          </a:p>
          <a:p>
            <a:pPr>
              <a:lnSpc>
                <a:spcPct val="90000"/>
              </a:lnSpc>
            </a:pPr>
            <a:r>
              <a:rPr lang="en-NZ" dirty="0"/>
              <a:t>A</a:t>
            </a:r>
            <a:r>
              <a:rPr lang="en-US" dirty="0"/>
              <a:t>verage density could be reduced by the rule due to undeveloped sites</a:t>
            </a:r>
          </a:p>
          <a:p>
            <a:pPr>
              <a:lnSpc>
                <a:spcPct val="90000"/>
              </a:lnSpc>
            </a:pPr>
            <a:r>
              <a:rPr lang="en-US" dirty="0"/>
              <a:t>In turn we would expect much lower public transport use</a:t>
            </a:r>
          </a:p>
          <a:p>
            <a:pPr>
              <a:lnSpc>
                <a:spcPct val="90000"/>
              </a:lnSpc>
            </a:pPr>
            <a:r>
              <a:rPr lang="en-US" dirty="0"/>
              <a:t>The risk of delay to schools and shops means that more car trips will be required.</a:t>
            </a:r>
          </a:p>
          <a:p>
            <a:pPr>
              <a:lnSpc>
                <a:spcPct val="90000"/>
              </a:lnSpc>
            </a:pPr>
            <a:r>
              <a:rPr lang="en-US" dirty="0"/>
              <a:t>Transport planners need to be pragmatic and assuming full development, particularly when economists are raising caution, is a flawed approach in my view.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1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Rebuttal of Council Transport Experts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155905" y="799132"/>
            <a:ext cx="6108179" cy="553766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N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Population more important than minimum density</a:t>
            </a:r>
            <a:endParaRPr lang="en-NZ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Buses can have multiple stops in an area, but the TOD approach ais based on trains that have only a single stop</a:t>
            </a:r>
          </a:p>
          <a:p>
            <a:pPr>
              <a:lnSpc>
                <a:spcPct val="90000"/>
              </a:lnSpc>
            </a:pPr>
            <a:r>
              <a:rPr lang="en-US" dirty="0"/>
              <a:t>Schools, shops and services require a resident catchment which can be spread over a wider area</a:t>
            </a:r>
          </a:p>
          <a:p>
            <a:pPr>
              <a:lnSpc>
                <a:spcPct val="90000"/>
              </a:lnSpc>
            </a:pPr>
            <a:r>
              <a:rPr lang="en-US" dirty="0"/>
              <a:t>Population can be increased through expanding the residential area because it is served by buses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Times New Roman" panose="02020603050405020304" pitchFamily="18" charset="0"/>
              </a:rPr>
              <a:t>Council says 40 to 60 units per ha range</a:t>
            </a:r>
          </a:p>
          <a:p>
            <a:pPr>
              <a:lnSpc>
                <a:spcPct val="90000"/>
              </a:lnSpc>
            </a:pPr>
            <a:r>
              <a:rPr lang="en-US" dirty="0"/>
              <a:t>(see Shields answers to Commissioners research used and Expert Caucusing)</a:t>
            </a:r>
          </a:p>
          <a:p>
            <a:pPr>
              <a:lnSpc>
                <a:spcPct val="90000"/>
              </a:lnSpc>
            </a:pPr>
            <a:r>
              <a:rPr lang="en-US" dirty="0"/>
              <a:t>When setting a minimum rule why use 60?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368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Parlane &amp; Associates Ltd">
      <a:dk1>
        <a:srgbClr val="0A1941"/>
      </a:dk1>
      <a:lt1>
        <a:sysClr val="window" lastClr="FFFFFF"/>
      </a:lt1>
      <a:dk2>
        <a:srgbClr val="0A1941"/>
      </a:dk2>
      <a:lt2>
        <a:srgbClr val="EBEBEB"/>
      </a:lt2>
      <a:accent1>
        <a:srgbClr val="0A1941"/>
      </a:accent1>
      <a:accent2>
        <a:srgbClr val="F6AE2D"/>
      </a:accent2>
      <a:accent3>
        <a:srgbClr val="FBDDA7"/>
      </a:accent3>
      <a:accent4>
        <a:srgbClr val="79AA73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Web2B71</Template>
  <TotalTime>617</TotalTime>
  <Words>528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Palatino Linotype</vt:lpstr>
      <vt:lpstr>Wingdings 2</vt:lpstr>
      <vt:lpstr>Dividend</vt:lpstr>
      <vt:lpstr>Te Pūtahi Ladies Mile Variation</vt:lpstr>
      <vt:lpstr>Desired Outcomes</vt:lpstr>
      <vt:lpstr>Density Research  </vt:lpstr>
      <vt:lpstr>Transit Oriented Design  </vt:lpstr>
      <vt:lpstr>minimum density rule issues and  How This affects Transport</vt:lpstr>
      <vt:lpstr>Rebuttal of Council Transport Experts (1)</vt:lpstr>
      <vt:lpstr>Rebuttal of Council Transport Experts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John Parlane</dc:creator>
  <cp:lastModifiedBy>Jeremy Brabant</cp:lastModifiedBy>
  <cp:revision>18</cp:revision>
  <cp:lastPrinted>2023-12-03T23:11:45Z</cp:lastPrinted>
  <dcterms:created xsi:type="dcterms:W3CDTF">2021-12-05T06:54:45Z</dcterms:created>
  <dcterms:modified xsi:type="dcterms:W3CDTF">2023-12-10T22:51:34Z</dcterms:modified>
</cp:coreProperties>
</file>