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57" r:id="rId3"/>
    <p:sldId id="256" r:id="rId4"/>
    <p:sldId id="259" r:id="rId5"/>
    <p:sldId id="275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1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260" r:id="rId50"/>
    <p:sldId id="262" r:id="rId51"/>
    <p:sldId id="26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475" autoAdjust="0"/>
  </p:normalViewPr>
  <p:slideViewPr>
    <p:cSldViewPr>
      <p:cViewPr varScale="1">
        <p:scale>
          <a:sx n="84" d="100"/>
          <a:sy n="84" d="100"/>
        </p:scale>
        <p:origin x="-23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anb\AppData\Local\Microsoft\Windows\Temporary%20Internet%20Files\Content.Outlook\ZYQ5KNB4\Comparative%20Median%20House%20Prices%2005-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anb\Chart-Data%20(1)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anb\AppData\Local\Microsoft\Windows\Temporary%20Internet%20Files\Content.Outlook\ZBQ7ZCGX\QLDC%20Median%20House%20Price_AMI_1981-2009%20(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NZ" sz="1800" dirty="0">
                <a:solidFill>
                  <a:schemeClr val="bg1">
                    <a:lumMod val="50000"/>
                  </a:schemeClr>
                </a:solidFill>
              </a:rPr>
              <a:t>Median House </a:t>
            </a:r>
            <a:r>
              <a:rPr lang="en-NZ" sz="1800" dirty="0" smtClean="0">
                <a:solidFill>
                  <a:schemeClr val="bg1">
                    <a:lumMod val="50000"/>
                  </a:schemeClr>
                </a:solidFill>
              </a:rPr>
              <a:t>Prices 2005-2016</a:t>
            </a:r>
            <a:endParaRPr lang="en-NZ" sz="1800" dirty="0">
              <a:solidFill>
                <a:schemeClr val="bg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4998016093449935"/>
          <c:y val="3.31254880953782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446699044021564"/>
          <c:y val="0.12677970857517357"/>
          <c:w val="0.84394822532946079"/>
          <c:h val="0.61366490461782375"/>
        </c:manualLayout>
      </c:layout>
      <c:lineChart>
        <c:grouping val="standard"/>
        <c:varyColors val="0"/>
        <c:ser>
          <c:idx val="0"/>
          <c:order val="0"/>
          <c:tx>
            <c:strRef>
              <c:f>Queenstown!$A$36</c:f>
              <c:strCache>
                <c:ptCount val="1"/>
                <c:pt idx="0">
                  <c:v>Dunedin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Queenstown!$B$35:$AW$35</c:f>
              <c:numCache>
                <c:formatCode>General</c:formatCode>
                <c:ptCount val="48"/>
                <c:pt idx="0">
                  <c:v>2005</c:v>
                </c:pt>
                <c:pt idx="1">
                  <c:v>2005</c:v>
                </c:pt>
                <c:pt idx="2">
                  <c:v>2005</c:v>
                </c:pt>
                <c:pt idx="3">
                  <c:v>2005</c:v>
                </c:pt>
                <c:pt idx="4">
                  <c:v>2006</c:v>
                </c:pt>
                <c:pt idx="5">
                  <c:v>2006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2007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2009</c:v>
                </c:pt>
                <c:pt idx="17">
                  <c:v>2009</c:v>
                </c:pt>
                <c:pt idx="18">
                  <c:v>2009</c:v>
                </c:pt>
                <c:pt idx="19">
                  <c:v>2009</c:v>
                </c:pt>
                <c:pt idx="20">
                  <c:v>2010</c:v>
                </c:pt>
                <c:pt idx="21">
                  <c:v>2010</c:v>
                </c:pt>
                <c:pt idx="22">
                  <c:v>2010</c:v>
                </c:pt>
                <c:pt idx="23">
                  <c:v>2010</c:v>
                </c:pt>
                <c:pt idx="24">
                  <c:v>2011</c:v>
                </c:pt>
                <c:pt idx="25">
                  <c:v>2011</c:v>
                </c:pt>
                <c:pt idx="26">
                  <c:v>2011</c:v>
                </c:pt>
                <c:pt idx="27">
                  <c:v>2011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2013</c:v>
                </c:pt>
                <c:pt idx="33">
                  <c:v>2013</c:v>
                </c:pt>
                <c:pt idx="34">
                  <c:v>2013</c:v>
                </c:pt>
                <c:pt idx="35">
                  <c:v>2013</c:v>
                </c:pt>
                <c:pt idx="36">
                  <c:v>2014</c:v>
                </c:pt>
                <c:pt idx="37">
                  <c:v>2014</c:v>
                </c:pt>
                <c:pt idx="38">
                  <c:v>2014</c:v>
                </c:pt>
                <c:pt idx="39">
                  <c:v>2014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</c:numCache>
            </c:numRef>
          </c:cat>
          <c:val>
            <c:numRef>
              <c:f>Queenstown!$B$36:$AW$36</c:f>
              <c:numCache>
                <c:formatCode>"$"#,##0</c:formatCode>
                <c:ptCount val="48"/>
                <c:pt idx="0">
                  <c:v>229760</c:v>
                </c:pt>
                <c:pt idx="1">
                  <c:v>233963</c:v>
                </c:pt>
                <c:pt idx="2">
                  <c:v>239178</c:v>
                </c:pt>
                <c:pt idx="3">
                  <c:v>246620</c:v>
                </c:pt>
                <c:pt idx="4">
                  <c:v>250376</c:v>
                </c:pt>
                <c:pt idx="5">
                  <c:v>248608</c:v>
                </c:pt>
                <c:pt idx="6">
                  <c:v>251020</c:v>
                </c:pt>
                <c:pt idx="7">
                  <c:v>262448</c:v>
                </c:pt>
                <c:pt idx="8">
                  <c:v>272826</c:v>
                </c:pt>
                <c:pt idx="9">
                  <c:v>277369</c:v>
                </c:pt>
                <c:pt idx="10">
                  <c:v>273814</c:v>
                </c:pt>
                <c:pt idx="11">
                  <c:v>273189</c:v>
                </c:pt>
                <c:pt idx="12">
                  <c:v>270412</c:v>
                </c:pt>
                <c:pt idx="13">
                  <c:v>255970</c:v>
                </c:pt>
                <c:pt idx="14">
                  <c:v>252277</c:v>
                </c:pt>
                <c:pt idx="15">
                  <c:v>252139</c:v>
                </c:pt>
                <c:pt idx="16">
                  <c:v>249577</c:v>
                </c:pt>
                <c:pt idx="17">
                  <c:v>255722</c:v>
                </c:pt>
                <c:pt idx="18">
                  <c:v>265038</c:v>
                </c:pt>
                <c:pt idx="19">
                  <c:v>266495</c:v>
                </c:pt>
                <c:pt idx="20">
                  <c:v>266637</c:v>
                </c:pt>
                <c:pt idx="21">
                  <c:v>265054</c:v>
                </c:pt>
                <c:pt idx="22">
                  <c:v>261929</c:v>
                </c:pt>
                <c:pt idx="23">
                  <c:v>257786</c:v>
                </c:pt>
                <c:pt idx="24">
                  <c:v>259498</c:v>
                </c:pt>
                <c:pt idx="25">
                  <c:v>256078</c:v>
                </c:pt>
                <c:pt idx="26">
                  <c:v>260196</c:v>
                </c:pt>
                <c:pt idx="27">
                  <c:v>265118</c:v>
                </c:pt>
                <c:pt idx="28">
                  <c:v>264864</c:v>
                </c:pt>
                <c:pt idx="29">
                  <c:v>269203</c:v>
                </c:pt>
                <c:pt idx="30">
                  <c:v>270228</c:v>
                </c:pt>
                <c:pt idx="31">
                  <c:v>273866</c:v>
                </c:pt>
                <c:pt idx="32">
                  <c:v>276455</c:v>
                </c:pt>
                <c:pt idx="33">
                  <c:v>276767</c:v>
                </c:pt>
                <c:pt idx="34">
                  <c:v>278638</c:v>
                </c:pt>
                <c:pt idx="35">
                  <c:v>280448</c:v>
                </c:pt>
                <c:pt idx="36">
                  <c:v>281328</c:v>
                </c:pt>
                <c:pt idx="37">
                  <c:v>281720</c:v>
                </c:pt>
                <c:pt idx="38">
                  <c:v>281366</c:v>
                </c:pt>
                <c:pt idx="39">
                  <c:v>280819</c:v>
                </c:pt>
                <c:pt idx="40">
                  <c:v>284408</c:v>
                </c:pt>
                <c:pt idx="41">
                  <c:v>291600</c:v>
                </c:pt>
                <c:pt idx="42">
                  <c:v>298047</c:v>
                </c:pt>
                <c:pt idx="43">
                  <c:v>305726</c:v>
                </c:pt>
                <c:pt idx="44">
                  <c:v>315234</c:v>
                </c:pt>
                <c:pt idx="45">
                  <c:v>325635</c:v>
                </c:pt>
                <c:pt idx="46">
                  <c:v>341383</c:v>
                </c:pt>
                <c:pt idx="47">
                  <c:v>359055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Queenstown!$A$37</c:f>
              <c:strCache>
                <c:ptCount val="1"/>
                <c:pt idx="0">
                  <c:v>New Zealand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Queenstown!$B$35:$AW$35</c:f>
              <c:numCache>
                <c:formatCode>General</c:formatCode>
                <c:ptCount val="48"/>
                <c:pt idx="0">
                  <c:v>2005</c:v>
                </c:pt>
                <c:pt idx="1">
                  <c:v>2005</c:v>
                </c:pt>
                <c:pt idx="2">
                  <c:v>2005</c:v>
                </c:pt>
                <c:pt idx="3">
                  <c:v>2005</c:v>
                </c:pt>
                <c:pt idx="4">
                  <c:v>2006</c:v>
                </c:pt>
                <c:pt idx="5">
                  <c:v>2006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2007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2009</c:v>
                </c:pt>
                <c:pt idx="17">
                  <c:v>2009</c:v>
                </c:pt>
                <c:pt idx="18">
                  <c:v>2009</c:v>
                </c:pt>
                <c:pt idx="19">
                  <c:v>2009</c:v>
                </c:pt>
                <c:pt idx="20">
                  <c:v>2010</c:v>
                </c:pt>
                <c:pt idx="21">
                  <c:v>2010</c:v>
                </c:pt>
                <c:pt idx="22">
                  <c:v>2010</c:v>
                </c:pt>
                <c:pt idx="23">
                  <c:v>2010</c:v>
                </c:pt>
                <c:pt idx="24">
                  <c:v>2011</c:v>
                </c:pt>
                <c:pt idx="25">
                  <c:v>2011</c:v>
                </c:pt>
                <c:pt idx="26">
                  <c:v>2011</c:v>
                </c:pt>
                <c:pt idx="27">
                  <c:v>2011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2013</c:v>
                </c:pt>
                <c:pt idx="33">
                  <c:v>2013</c:v>
                </c:pt>
                <c:pt idx="34">
                  <c:v>2013</c:v>
                </c:pt>
                <c:pt idx="35">
                  <c:v>2013</c:v>
                </c:pt>
                <c:pt idx="36">
                  <c:v>2014</c:v>
                </c:pt>
                <c:pt idx="37">
                  <c:v>2014</c:v>
                </c:pt>
                <c:pt idx="38">
                  <c:v>2014</c:v>
                </c:pt>
                <c:pt idx="39">
                  <c:v>2014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</c:numCache>
            </c:numRef>
          </c:cat>
          <c:val>
            <c:numRef>
              <c:f>Queenstown!$B$37:$AW$37</c:f>
              <c:numCache>
                <c:formatCode>"$"#,##0</c:formatCode>
                <c:ptCount val="48"/>
                <c:pt idx="0">
                  <c:v>317710</c:v>
                </c:pt>
                <c:pt idx="1">
                  <c:v>326222</c:v>
                </c:pt>
                <c:pt idx="2">
                  <c:v>334814</c:v>
                </c:pt>
                <c:pt idx="3">
                  <c:v>348001</c:v>
                </c:pt>
                <c:pt idx="4">
                  <c:v>356512</c:v>
                </c:pt>
                <c:pt idx="5">
                  <c:v>359914</c:v>
                </c:pt>
                <c:pt idx="6">
                  <c:v>368831</c:v>
                </c:pt>
                <c:pt idx="7">
                  <c:v>381883</c:v>
                </c:pt>
                <c:pt idx="8">
                  <c:v>398264</c:v>
                </c:pt>
                <c:pt idx="9">
                  <c:v>409241</c:v>
                </c:pt>
                <c:pt idx="10">
                  <c:v>410779</c:v>
                </c:pt>
                <c:pt idx="11">
                  <c:v>412241</c:v>
                </c:pt>
                <c:pt idx="12">
                  <c:v>409597</c:v>
                </c:pt>
                <c:pt idx="13">
                  <c:v>391182</c:v>
                </c:pt>
                <c:pt idx="14">
                  <c:v>382995</c:v>
                </c:pt>
                <c:pt idx="15">
                  <c:v>375398</c:v>
                </c:pt>
                <c:pt idx="16">
                  <c:v>371765</c:v>
                </c:pt>
                <c:pt idx="17">
                  <c:v>378719</c:v>
                </c:pt>
                <c:pt idx="18">
                  <c:v>387102</c:v>
                </c:pt>
                <c:pt idx="19">
                  <c:v>395206</c:v>
                </c:pt>
                <c:pt idx="20">
                  <c:v>395634</c:v>
                </c:pt>
                <c:pt idx="21">
                  <c:v>391632</c:v>
                </c:pt>
                <c:pt idx="22">
                  <c:v>389017</c:v>
                </c:pt>
                <c:pt idx="23">
                  <c:v>388546</c:v>
                </c:pt>
                <c:pt idx="24">
                  <c:v>389625</c:v>
                </c:pt>
                <c:pt idx="25">
                  <c:v>393231</c:v>
                </c:pt>
                <c:pt idx="26">
                  <c:v>398524</c:v>
                </c:pt>
                <c:pt idx="27">
                  <c:v>399789</c:v>
                </c:pt>
                <c:pt idx="28">
                  <c:v>403556</c:v>
                </c:pt>
                <c:pt idx="29">
                  <c:v>409766</c:v>
                </c:pt>
                <c:pt idx="30">
                  <c:v>417875</c:v>
                </c:pt>
                <c:pt idx="31">
                  <c:v>426794</c:v>
                </c:pt>
                <c:pt idx="32">
                  <c:v>434252</c:v>
                </c:pt>
                <c:pt idx="33">
                  <c:v>447025</c:v>
                </c:pt>
                <c:pt idx="34">
                  <c:v>460541</c:v>
                </c:pt>
                <c:pt idx="35">
                  <c:v>465868</c:v>
                </c:pt>
                <c:pt idx="36">
                  <c:v>468811</c:v>
                </c:pt>
                <c:pt idx="37">
                  <c:v>477954</c:v>
                </c:pt>
                <c:pt idx="38">
                  <c:v>482687</c:v>
                </c:pt>
                <c:pt idx="39">
                  <c:v>495475</c:v>
                </c:pt>
                <c:pt idx="40">
                  <c:v>510900</c:v>
                </c:pt>
                <c:pt idx="41">
                  <c:v>531312</c:v>
                </c:pt>
                <c:pt idx="42">
                  <c:v>554593</c:v>
                </c:pt>
                <c:pt idx="43">
                  <c:v>550721</c:v>
                </c:pt>
                <c:pt idx="44">
                  <c:v>569860</c:v>
                </c:pt>
                <c:pt idx="45">
                  <c:v>605505</c:v>
                </c:pt>
                <c:pt idx="46">
                  <c:v>624563</c:v>
                </c:pt>
                <c:pt idx="47">
                  <c:v>631302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Queenstown!$A$38</c:f>
              <c:strCache>
                <c:ptCount val="1"/>
                <c:pt idx="0">
                  <c:v>Nelson</c:v>
                </c:pt>
              </c:strCache>
            </c:strRef>
          </c:tx>
          <c:spPr>
            <a:ln>
              <a:solidFill>
                <a:srgbClr val="76DDE2"/>
              </a:solidFill>
            </a:ln>
          </c:spPr>
          <c:marker>
            <c:symbol val="none"/>
          </c:marker>
          <c:cat>
            <c:numRef>
              <c:f>Queenstown!$B$35:$AW$35</c:f>
              <c:numCache>
                <c:formatCode>General</c:formatCode>
                <c:ptCount val="48"/>
                <c:pt idx="0">
                  <c:v>2005</c:v>
                </c:pt>
                <c:pt idx="1">
                  <c:v>2005</c:v>
                </c:pt>
                <c:pt idx="2">
                  <c:v>2005</c:v>
                </c:pt>
                <c:pt idx="3">
                  <c:v>2005</c:v>
                </c:pt>
                <c:pt idx="4">
                  <c:v>2006</c:v>
                </c:pt>
                <c:pt idx="5">
                  <c:v>2006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2007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2009</c:v>
                </c:pt>
                <c:pt idx="17">
                  <c:v>2009</c:v>
                </c:pt>
                <c:pt idx="18">
                  <c:v>2009</c:v>
                </c:pt>
                <c:pt idx="19">
                  <c:v>2009</c:v>
                </c:pt>
                <c:pt idx="20">
                  <c:v>2010</c:v>
                </c:pt>
                <c:pt idx="21">
                  <c:v>2010</c:v>
                </c:pt>
                <c:pt idx="22">
                  <c:v>2010</c:v>
                </c:pt>
                <c:pt idx="23">
                  <c:v>2010</c:v>
                </c:pt>
                <c:pt idx="24">
                  <c:v>2011</c:v>
                </c:pt>
                <c:pt idx="25">
                  <c:v>2011</c:v>
                </c:pt>
                <c:pt idx="26">
                  <c:v>2011</c:v>
                </c:pt>
                <c:pt idx="27">
                  <c:v>2011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2013</c:v>
                </c:pt>
                <c:pt idx="33">
                  <c:v>2013</c:v>
                </c:pt>
                <c:pt idx="34">
                  <c:v>2013</c:v>
                </c:pt>
                <c:pt idx="35">
                  <c:v>2013</c:v>
                </c:pt>
                <c:pt idx="36">
                  <c:v>2014</c:v>
                </c:pt>
                <c:pt idx="37">
                  <c:v>2014</c:v>
                </c:pt>
                <c:pt idx="38">
                  <c:v>2014</c:v>
                </c:pt>
                <c:pt idx="39">
                  <c:v>2014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</c:numCache>
            </c:numRef>
          </c:cat>
          <c:val>
            <c:numRef>
              <c:f>Queenstown!$B$38:$AW$38</c:f>
              <c:numCache>
                <c:formatCode>"$"#,##0</c:formatCode>
                <c:ptCount val="48"/>
                <c:pt idx="0">
                  <c:v>321035</c:v>
                </c:pt>
                <c:pt idx="1">
                  <c:v>324272</c:v>
                </c:pt>
                <c:pt idx="2">
                  <c:v>324842</c:v>
                </c:pt>
                <c:pt idx="3">
                  <c:v>332378</c:v>
                </c:pt>
                <c:pt idx="4">
                  <c:v>337673</c:v>
                </c:pt>
                <c:pt idx="5">
                  <c:v>331292</c:v>
                </c:pt>
                <c:pt idx="6">
                  <c:v>334904</c:v>
                </c:pt>
                <c:pt idx="7">
                  <c:v>354961</c:v>
                </c:pt>
                <c:pt idx="8">
                  <c:v>370667</c:v>
                </c:pt>
                <c:pt idx="9">
                  <c:v>375566</c:v>
                </c:pt>
                <c:pt idx="10">
                  <c:v>380646</c:v>
                </c:pt>
                <c:pt idx="11">
                  <c:v>381845</c:v>
                </c:pt>
                <c:pt idx="12">
                  <c:v>378365</c:v>
                </c:pt>
                <c:pt idx="13">
                  <c:v>368557</c:v>
                </c:pt>
                <c:pt idx="14">
                  <c:v>359113</c:v>
                </c:pt>
                <c:pt idx="15">
                  <c:v>354965</c:v>
                </c:pt>
                <c:pt idx="16">
                  <c:v>350172</c:v>
                </c:pt>
                <c:pt idx="17">
                  <c:v>358757</c:v>
                </c:pt>
                <c:pt idx="18">
                  <c:v>360850</c:v>
                </c:pt>
                <c:pt idx="19">
                  <c:v>370365</c:v>
                </c:pt>
                <c:pt idx="20">
                  <c:v>372577</c:v>
                </c:pt>
                <c:pt idx="21">
                  <c:v>368502</c:v>
                </c:pt>
                <c:pt idx="22">
                  <c:v>371228</c:v>
                </c:pt>
                <c:pt idx="23">
                  <c:v>371617</c:v>
                </c:pt>
                <c:pt idx="24">
                  <c:v>369773</c:v>
                </c:pt>
                <c:pt idx="25">
                  <c:v>371091</c:v>
                </c:pt>
                <c:pt idx="26">
                  <c:v>377029</c:v>
                </c:pt>
                <c:pt idx="27">
                  <c:v>378115</c:v>
                </c:pt>
                <c:pt idx="28">
                  <c:v>381503</c:v>
                </c:pt>
                <c:pt idx="29">
                  <c:v>378317</c:v>
                </c:pt>
                <c:pt idx="30">
                  <c:v>382493</c:v>
                </c:pt>
                <c:pt idx="31">
                  <c:v>392339</c:v>
                </c:pt>
                <c:pt idx="32">
                  <c:v>388971</c:v>
                </c:pt>
                <c:pt idx="33">
                  <c:v>396697</c:v>
                </c:pt>
                <c:pt idx="34">
                  <c:v>397792</c:v>
                </c:pt>
                <c:pt idx="35">
                  <c:v>405760</c:v>
                </c:pt>
                <c:pt idx="36">
                  <c:v>400926</c:v>
                </c:pt>
                <c:pt idx="37">
                  <c:v>402015</c:v>
                </c:pt>
                <c:pt idx="38">
                  <c:v>405833</c:v>
                </c:pt>
                <c:pt idx="39">
                  <c:v>405819</c:v>
                </c:pt>
                <c:pt idx="40">
                  <c:v>410804</c:v>
                </c:pt>
                <c:pt idx="41">
                  <c:v>413150</c:v>
                </c:pt>
                <c:pt idx="42">
                  <c:v>422931</c:v>
                </c:pt>
                <c:pt idx="43">
                  <c:v>439893</c:v>
                </c:pt>
                <c:pt idx="44">
                  <c:v>453713</c:v>
                </c:pt>
                <c:pt idx="45">
                  <c:v>473100</c:v>
                </c:pt>
                <c:pt idx="46">
                  <c:v>485993</c:v>
                </c:pt>
                <c:pt idx="47">
                  <c:v>508343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Queenstown!$A$39</c:f>
              <c:strCache>
                <c:ptCount val="1"/>
                <c:pt idx="0">
                  <c:v>Auckland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Queenstown!$B$35:$AW$35</c:f>
              <c:numCache>
                <c:formatCode>General</c:formatCode>
                <c:ptCount val="48"/>
                <c:pt idx="0">
                  <c:v>2005</c:v>
                </c:pt>
                <c:pt idx="1">
                  <c:v>2005</c:v>
                </c:pt>
                <c:pt idx="2">
                  <c:v>2005</c:v>
                </c:pt>
                <c:pt idx="3">
                  <c:v>2005</c:v>
                </c:pt>
                <c:pt idx="4">
                  <c:v>2006</c:v>
                </c:pt>
                <c:pt idx="5">
                  <c:v>2006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2007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2009</c:v>
                </c:pt>
                <c:pt idx="17">
                  <c:v>2009</c:v>
                </c:pt>
                <c:pt idx="18">
                  <c:v>2009</c:v>
                </c:pt>
                <c:pt idx="19">
                  <c:v>2009</c:v>
                </c:pt>
                <c:pt idx="20">
                  <c:v>2010</c:v>
                </c:pt>
                <c:pt idx="21">
                  <c:v>2010</c:v>
                </c:pt>
                <c:pt idx="22">
                  <c:v>2010</c:v>
                </c:pt>
                <c:pt idx="23">
                  <c:v>2010</c:v>
                </c:pt>
                <c:pt idx="24">
                  <c:v>2011</c:v>
                </c:pt>
                <c:pt idx="25">
                  <c:v>2011</c:v>
                </c:pt>
                <c:pt idx="26">
                  <c:v>2011</c:v>
                </c:pt>
                <c:pt idx="27">
                  <c:v>2011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2013</c:v>
                </c:pt>
                <c:pt idx="33">
                  <c:v>2013</c:v>
                </c:pt>
                <c:pt idx="34">
                  <c:v>2013</c:v>
                </c:pt>
                <c:pt idx="35">
                  <c:v>2013</c:v>
                </c:pt>
                <c:pt idx="36">
                  <c:v>2014</c:v>
                </c:pt>
                <c:pt idx="37">
                  <c:v>2014</c:v>
                </c:pt>
                <c:pt idx="38">
                  <c:v>2014</c:v>
                </c:pt>
                <c:pt idx="39">
                  <c:v>2014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</c:numCache>
            </c:numRef>
          </c:cat>
          <c:val>
            <c:numRef>
              <c:f>Queenstown!$B$39:$AW$39</c:f>
              <c:numCache>
                <c:formatCode>"$"#,##0</c:formatCode>
                <c:ptCount val="48"/>
                <c:pt idx="0">
                  <c:v>439922</c:v>
                </c:pt>
                <c:pt idx="1">
                  <c:v>447826</c:v>
                </c:pt>
                <c:pt idx="2">
                  <c:v>457445</c:v>
                </c:pt>
                <c:pt idx="3">
                  <c:v>474089</c:v>
                </c:pt>
                <c:pt idx="4">
                  <c:v>480217</c:v>
                </c:pt>
                <c:pt idx="5">
                  <c:v>483817</c:v>
                </c:pt>
                <c:pt idx="6">
                  <c:v>494754</c:v>
                </c:pt>
                <c:pt idx="7">
                  <c:v>510479</c:v>
                </c:pt>
                <c:pt idx="8">
                  <c:v>534109</c:v>
                </c:pt>
                <c:pt idx="9">
                  <c:v>554050</c:v>
                </c:pt>
                <c:pt idx="10">
                  <c:v>556781</c:v>
                </c:pt>
                <c:pt idx="11">
                  <c:v>558132</c:v>
                </c:pt>
                <c:pt idx="12">
                  <c:v>547242</c:v>
                </c:pt>
                <c:pt idx="13">
                  <c:v>522446</c:v>
                </c:pt>
                <c:pt idx="14">
                  <c:v>514584</c:v>
                </c:pt>
                <c:pt idx="15">
                  <c:v>502155</c:v>
                </c:pt>
                <c:pt idx="16">
                  <c:v>500459</c:v>
                </c:pt>
                <c:pt idx="17">
                  <c:v>512186</c:v>
                </c:pt>
                <c:pt idx="18">
                  <c:v>531350</c:v>
                </c:pt>
                <c:pt idx="19">
                  <c:v>546554</c:v>
                </c:pt>
                <c:pt idx="20">
                  <c:v>547185</c:v>
                </c:pt>
                <c:pt idx="21">
                  <c:v>540672</c:v>
                </c:pt>
                <c:pt idx="22">
                  <c:v>535720</c:v>
                </c:pt>
                <c:pt idx="23">
                  <c:v>536044</c:v>
                </c:pt>
                <c:pt idx="24">
                  <c:v>541187</c:v>
                </c:pt>
                <c:pt idx="25">
                  <c:v>540602</c:v>
                </c:pt>
                <c:pt idx="26">
                  <c:v>550997</c:v>
                </c:pt>
                <c:pt idx="27">
                  <c:v>553870</c:v>
                </c:pt>
                <c:pt idx="28">
                  <c:v>562565</c:v>
                </c:pt>
                <c:pt idx="29">
                  <c:v>574812</c:v>
                </c:pt>
                <c:pt idx="30">
                  <c:v>595404</c:v>
                </c:pt>
                <c:pt idx="31">
                  <c:v>614259</c:v>
                </c:pt>
                <c:pt idx="32">
                  <c:v>633503</c:v>
                </c:pt>
                <c:pt idx="33">
                  <c:v>657011</c:v>
                </c:pt>
                <c:pt idx="34">
                  <c:v>692941</c:v>
                </c:pt>
                <c:pt idx="35">
                  <c:v>702469</c:v>
                </c:pt>
                <c:pt idx="36">
                  <c:v>717390</c:v>
                </c:pt>
                <c:pt idx="37">
                  <c:v>729630</c:v>
                </c:pt>
                <c:pt idx="38">
                  <c:v>751125</c:v>
                </c:pt>
                <c:pt idx="39">
                  <c:v>794364</c:v>
                </c:pt>
                <c:pt idx="40">
                  <c:v>836239</c:v>
                </c:pt>
                <c:pt idx="41">
                  <c:v>882666</c:v>
                </c:pt>
                <c:pt idx="42">
                  <c:v>939077</c:v>
                </c:pt>
                <c:pt idx="43">
                  <c:v>924960</c:v>
                </c:pt>
                <c:pt idx="44">
                  <c:v>958019</c:v>
                </c:pt>
                <c:pt idx="45">
                  <c:v>1019337</c:v>
                </c:pt>
                <c:pt idx="46">
                  <c:v>1055095</c:v>
                </c:pt>
                <c:pt idx="47">
                  <c:v>1047699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Queenstown!$A$40</c:f>
              <c:strCache>
                <c:ptCount val="1"/>
                <c:pt idx="0">
                  <c:v>Queenstown</c:v>
                </c:pt>
              </c:strCache>
            </c:strRef>
          </c:tx>
          <c:spPr>
            <a:ln w="3175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Queenstown!$B$35:$AW$35</c:f>
              <c:numCache>
                <c:formatCode>General</c:formatCode>
                <c:ptCount val="48"/>
                <c:pt idx="0">
                  <c:v>2005</c:v>
                </c:pt>
                <c:pt idx="1">
                  <c:v>2005</c:v>
                </c:pt>
                <c:pt idx="2">
                  <c:v>2005</c:v>
                </c:pt>
                <c:pt idx="3">
                  <c:v>2005</c:v>
                </c:pt>
                <c:pt idx="4">
                  <c:v>2006</c:v>
                </c:pt>
                <c:pt idx="5">
                  <c:v>2006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2007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2009</c:v>
                </c:pt>
                <c:pt idx="17">
                  <c:v>2009</c:v>
                </c:pt>
                <c:pt idx="18">
                  <c:v>2009</c:v>
                </c:pt>
                <c:pt idx="19">
                  <c:v>2009</c:v>
                </c:pt>
                <c:pt idx="20">
                  <c:v>2010</c:v>
                </c:pt>
                <c:pt idx="21">
                  <c:v>2010</c:v>
                </c:pt>
                <c:pt idx="22">
                  <c:v>2010</c:v>
                </c:pt>
                <c:pt idx="23">
                  <c:v>2010</c:v>
                </c:pt>
                <c:pt idx="24">
                  <c:v>2011</c:v>
                </c:pt>
                <c:pt idx="25">
                  <c:v>2011</c:v>
                </c:pt>
                <c:pt idx="26">
                  <c:v>2011</c:v>
                </c:pt>
                <c:pt idx="27">
                  <c:v>2011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2013</c:v>
                </c:pt>
                <c:pt idx="33">
                  <c:v>2013</c:v>
                </c:pt>
                <c:pt idx="34">
                  <c:v>2013</c:v>
                </c:pt>
                <c:pt idx="35">
                  <c:v>2013</c:v>
                </c:pt>
                <c:pt idx="36">
                  <c:v>2014</c:v>
                </c:pt>
                <c:pt idx="37">
                  <c:v>2014</c:v>
                </c:pt>
                <c:pt idx="38">
                  <c:v>2014</c:v>
                </c:pt>
                <c:pt idx="39">
                  <c:v>2014</c:v>
                </c:pt>
                <c:pt idx="40">
                  <c:v>2015</c:v>
                </c:pt>
                <c:pt idx="41">
                  <c:v>2015</c:v>
                </c:pt>
                <c:pt idx="42">
                  <c:v>2015</c:v>
                </c:pt>
                <c:pt idx="43">
                  <c:v>2015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</c:numCache>
            </c:numRef>
          </c:cat>
          <c:val>
            <c:numRef>
              <c:f>Queenstown!$B$40:$AW$40</c:f>
              <c:numCache>
                <c:formatCode>"$"#,##0</c:formatCode>
                <c:ptCount val="48"/>
                <c:pt idx="0">
                  <c:v>548244</c:v>
                </c:pt>
                <c:pt idx="1">
                  <c:v>586137</c:v>
                </c:pt>
                <c:pt idx="2">
                  <c:v>582086</c:v>
                </c:pt>
                <c:pt idx="3">
                  <c:v>585660</c:v>
                </c:pt>
                <c:pt idx="4">
                  <c:v>593092</c:v>
                </c:pt>
                <c:pt idx="5">
                  <c:v>591734</c:v>
                </c:pt>
                <c:pt idx="6">
                  <c:v>597204</c:v>
                </c:pt>
                <c:pt idx="7">
                  <c:v>618996</c:v>
                </c:pt>
                <c:pt idx="8">
                  <c:v>636216</c:v>
                </c:pt>
                <c:pt idx="9">
                  <c:v>645318</c:v>
                </c:pt>
                <c:pt idx="10">
                  <c:v>674582</c:v>
                </c:pt>
                <c:pt idx="11">
                  <c:v>663660</c:v>
                </c:pt>
                <c:pt idx="12">
                  <c:v>660329</c:v>
                </c:pt>
                <c:pt idx="13">
                  <c:v>631114</c:v>
                </c:pt>
                <c:pt idx="14">
                  <c:v>623396</c:v>
                </c:pt>
                <c:pt idx="15">
                  <c:v>604733</c:v>
                </c:pt>
                <c:pt idx="16">
                  <c:v>597574</c:v>
                </c:pt>
                <c:pt idx="17">
                  <c:v>590548</c:v>
                </c:pt>
                <c:pt idx="18">
                  <c:v>586996</c:v>
                </c:pt>
                <c:pt idx="19">
                  <c:v>605210</c:v>
                </c:pt>
                <c:pt idx="20">
                  <c:v>598732</c:v>
                </c:pt>
                <c:pt idx="21">
                  <c:v>600216</c:v>
                </c:pt>
                <c:pt idx="22">
                  <c:v>586112</c:v>
                </c:pt>
                <c:pt idx="23">
                  <c:v>601645</c:v>
                </c:pt>
                <c:pt idx="24">
                  <c:v>597421</c:v>
                </c:pt>
                <c:pt idx="25">
                  <c:v>593506</c:v>
                </c:pt>
                <c:pt idx="26">
                  <c:v>600080</c:v>
                </c:pt>
                <c:pt idx="27">
                  <c:v>588046</c:v>
                </c:pt>
                <c:pt idx="28">
                  <c:v>593389</c:v>
                </c:pt>
                <c:pt idx="29">
                  <c:v>607778</c:v>
                </c:pt>
                <c:pt idx="30">
                  <c:v>607041</c:v>
                </c:pt>
                <c:pt idx="31">
                  <c:v>604469</c:v>
                </c:pt>
                <c:pt idx="32">
                  <c:v>625482</c:v>
                </c:pt>
                <c:pt idx="33">
                  <c:v>631954</c:v>
                </c:pt>
                <c:pt idx="34">
                  <c:v>625059</c:v>
                </c:pt>
                <c:pt idx="35">
                  <c:v>667194</c:v>
                </c:pt>
                <c:pt idx="36">
                  <c:v>669184</c:v>
                </c:pt>
                <c:pt idx="37">
                  <c:v>671824</c:v>
                </c:pt>
                <c:pt idx="38">
                  <c:v>692154</c:v>
                </c:pt>
                <c:pt idx="39">
                  <c:v>699838</c:v>
                </c:pt>
                <c:pt idx="40">
                  <c:v>709922</c:v>
                </c:pt>
                <c:pt idx="41">
                  <c:v>720762</c:v>
                </c:pt>
                <c:pt idx="42">
                  <c:v>738359</c:v>
                </c:pt>
                <c:pt idx="43">
                  <c:v>787506</c:v>
                </c:pt>
                <c:pt idx="44">
                  <c:v>851818</c:v>
                </c:pt>
                <c:pt idx="45">
                  <c:v>894525</c:v>
                </c:pt>
                <c:pt idx="46">
                  <c:v>984601</c:v>
                </c:pt>
                <c:pt idx="47">
                  <c:v>1032560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471040"/>
        <c:axId val="192472576"/>
      </c:lineChart>
      <c:catAx>
        <c:axId val="19247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92472576"/>
        <c:crosses val="autoZero"/>
        <c:auto val="1"/>
        <c:lblAlgn val="ctr"/>
        <c:lblOffset val="100"/>
        <c:tickLblSkip val="4"/>
        <c:tickMarkSkip val="5"/>
        <c:noMultiLvlLbl val="0"/>
      </c:catAx>
      <c:valAx>
        <c:axId val="192472576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924710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487627036149422E-2"/>
          <c:y val="0.77891094393231219"/>
          <c:w val="0.94348840769903763"/>
          <c:h val="0.160489938757655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Ratio</a:t>
            </a:r>
            <a:r>
              <a:rPr lang="en-US" sz="2000" baseline="0" dirty="0">
                <a:solidFill>
                  <a:schemeClr val="bg1">
                    <a:lumMod val="50000"/>
                  </a:schemeClr>
                </a:solidFill>
              </a:rPr>
              <a:t> of House Values to Annual Earnings Dec </a:t>
            </a: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000" baseline="0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'Chart-Data (1)'!$B$1</c:f>
              <c:strCache>
                <c:ptCount val="1"/>
                <c:pt idx="0">
                  <c:v>data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'Chart-Data (1)'!$A$2:$A$6</c:f>
              <c:strCache>
                <c:ptCount val="5"/>
                <c:pt idx="0">
                  <c:v>Qt-Lakes</c:v>
                </c:pt>
                <c:pt idx="1">
                  <c:v>New Zealand</c:v>
                </c:pt>
                <c:pt idx="2">
                  <c:v>Auckland </c:v>
                </c:pt>
                <c:pt idx="3">
                  <c:v>Dunedin</c:v>
                </c:pt>
                <c:pt idx="4">
                  <c:v>Nelson City</c:v>
                </c:pt>
              </c:strCache>
            </c:strRef>
          </c:cat>
          <c:val>
            <c:numRef>
              <c:f>'Chart-Data (1)'!$B$2:$B$6</c:f>
              <c:numCache>
                <c:formatCode>General</c:formatCode>
                <c:ptCount val="5"/>
                <c:pt idx="0">
                  <c:v>20.6</c:v>
                </c:pt>
                <c:pt idx="1">
                  <c:v>10.9</c:v>
                </c:pt>
                <c:pt idx="2">
                  <c:v>16.600000000000001</c:v>
                </c:pt>
                <c:pt idx="3">
                  <c:v>6.8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40490624"/>
        <c:axId val="140492160"/>
      </c:barChart>
      <c:catAx>
        <c:axId val="140490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40492160"/>
        <c:crosses val="autoZero"/>
        <c:auto val="1"/>
        <c:lblAlgn val="ctr"/>
        <c:lblOffset val="100"/>
        <c:noMultiLvlLbl val="0"/>
      </c:catAx>
      <c:valAx>
        <c:axId val="140492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4906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pPr>
            <a:r>
              <a:rPr lang="en-US" sz="1400" b="1" i="0" u="none" strike="noStrike" baseline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QLDC Affordability Index: Median House Price vs AMI</a:t>
            </a:r>
          </a:p>
          <a:p>
            <a:pPr>
              <a:defRPr sz="1400" b="0" i="0" u="none" strike="noStrike" baseline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pPr>
            <a:r>
              <a:rPr lang="en-US" sz="1400" b="1" i="0" u="none" strike="noStrike" baseline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1981 - 2009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QLDC Median House Price</c:v>
          </c:tx>
          <c:spPr>
            <a:ln w="12700">
              <a:solidFill>
                <a:srgbClr val="666699"/>
              </a:solidFill>
              <a:prstDash val="solid"/>
            </a:ln>
          </c:spPr>
          <c:marker>
            <c:symbol val="x"/>
            <c:size val="4"/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numRef>
              <c:f>'[QLDC Median House Price_AMI_1981-2009 (4).xlsx]affordability index'!$B$4:$B$32</c:f>
              <c:numCache>
                <c:formatCode>General</c:formatCode>
                <c:ptCount val="2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</c:numCache>
            </c:numRef>
          </c:cat>
          <c:val>
            <c:numRef>
              <c:f>'[QLDC Median House Price_AMI_1981-2009 (4).xlsx]affordability index'!$C$4:$C$32</c:f>
              <c:numCache>
                <c:formatCode>_-"$"* #,##0_-;\-"$"* #,##0_-;_-"$"* "-"??_-;_-@_-</c:formatCode>
                <c:ptCount val="29"/>
                <c:pt idx="0">
                  <c:v>38461.538461538461</c:v>
                </c:pt>
                <c:pt idx="1">
                  <c:v>46153.846153846156</c:v>
                </c:pt>
                <c:pt idx="2">
                  <c:v>53846.153846153844</c:v>
                </c:pt>
                <c:pt idx="3">
                  <c:v>69230.769230769234</c:v>
                </c:pt>
                <c:pt idx="4">
                  <c:v>110000</c:v>
                </c:pt>
                <c:pt idx="5">
                  <c:v>125000</c:v>
                </c:pt>
                <c:pt idx="6">
                  <c:v>107692.30769230769</c:v>
                </c:pt>
                <c:pt idx="7">
                  <c:v>107692.30769230769</c:v>
                </c:pt>
                <c:pt idx="8">
                  <c:v>115384.61538461539</c:v>
                </c:pt>
                <c:pt idx="9">
                  <c:v>107692.30769230769</c:v>
                </c:pt>
                <c:pt idx="10">
                  <c:v>111538.46153846153</c:v>
                </c:pt>
                <c:pt idx="11">
                  <c:v>130000</c:v>
                </c:pt>
                <c:pt idx="12">
                  <c:v>140000</c:v>
                </c:pt>
                <c:pt idx="13">
                  <c:v>160000</c:v>
                </c:pt>
                <c:pt idx="14">
                  <c:v>200000</c:v>
                </c:pt>
                <c:pt idx="15">
                  <c:v>220000</c:v>
                </c:pt>
                <c:pt idx="16">
                  <c:v>196000</c:v>
                </c:pt>
                <c:pt idx="17">
                  <c:v>195000</c:v>
                </c:pt>
                <c:pt idx="18">
                  <c:v>194000</c:v>
                </c:pt>
                <c:pt idx="19">
                  <c:v>200000</c:v>
                </c:pt>
                <c:pt idx="20">
                  <c:v>220000</c:v>
                </c:pt>
                <c:pt idx="21">
                  <c:v>240000</c:v>
                </c:pt>
                <c:pt idx="22">
                  <c:v>300000</c:v>
                </c:pt>
                <c:pt idx="23">
                  <c:v>400000</c:v>
                </c:pt>
                <c:pt idx="24">
                  <c:v>450000</c:v>
                </c:pt>
                <c:pt idx="25">
                  <c:v>530000</c:v>
                </c:pt>
                <c:pt idx="26">
                  <c:v>525000</c:v>
                </c:pt>
                <c:pt idx="27">
                  <c:v>540000</c:v>
                </c:pt>
                <c:pt idx="28">
                  <c:v>500000</c:v>
                </c:pt>
              </c:numCache>
            </c:numRef>
          </c:val>
          <c:smooth val="0"/>
        </c:ser>
        <c:ser>
          <c:idx val="1"/>
          <c:order val="1"/>
          <c:tx>
            <c:v>QLDC AMI</c:v>
          </c:tx>
          <c:spPr>
            <a:ln w="25400">
              <a:solidFill>
                <a:srgbClr val="DD2D32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dLbls>
            <c:dLbl>
              <c:idx val="5"/>
              <c:layout>
                <c:manualLayout>
                  <c:x val="-3.6913990402362498E-2"/>
                  <c:y val="-2.844083215187560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$27,494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3.8390550018457002E-2"/>
                  <c:y val="-3.792110953583399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$38,400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3.3960987434710099E-2"/>
                  <c:y val="-3.555104018984440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$63,800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'[QLDC Median House Price_AMI_1981-2009 (4).xlsx]affordability index'!$B$4:$B$32</c:f>
              <c:numCache>
                <c:formatCode>General</c:formatCode>
                <c:ptCount val="2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</c:numCache>
            </c:numRef>
          </c:cat>
          <c:val>
            <c:numRef>
              <c:f>'C:\1 - Local Government\01 - Queenstown Lakes District Council\2 - Financial Contributions\8 - General\Affordable Housing\EC Evidence\[EC-Analysis_Sept 09.xlsx]REINZ'!$O$16:$O$44</c:f>
              <c:numCache>
                <c:formatCode>General</c:formatCode>
                <c:ptCount val="29"/>
                <c:pt idx="0">
                  <c:v>22040.999999997206</c:v>
                </c:pt>
                <c:pt idx="1">
                  <c:v>23131.599999997299</c:v>
                </c:pt>
                <c:pt idx="2">
                  <c:v>24222.199999997392</c:v>
                </c:pt>
                <c:pt idx="3">
                  <c:v>25312.799999997485</c:v>
                </c:pt>
                <c:pt idx="4">
                  <c:v>26403.399999998044</c:v>
                </c:pt>
                <c:pt idx="5">
                  <c:v>27493.999999998137</c:v>
                </c:pt>
                <c:pt idx="6">
                  <c:v>28584.599999998696</c:v>
                </c:pt>
                <c:pt idx="7">
                  <c:v>29675.199999998789</c:v>
                </c:pt>
                <c:pt idx="8">
                  <c:v>30765.799999999348</c:v>
                </c:pt>
                <c:pt idx="9">
                  <c:v>31856.399999999441</c:v>
                </c:pt>
                <c:pt idx="10">
                  <c:v>32947</c:v>
                </c:pt>
                <c:pt idx="11">
                  <c:v>34037.600000000006</c:v>
                </c:pt>
                <c:pt idx="12">
                  <c:v>35128.200000000004</c:v>
                </c:pt>
                <c:pt idx="13">
                  <c:v>36218.800000000003</c:v>
                </c:pt>
                <c:pt idx="14">
                  <c:v>37309.4</c:v>
                </c:pt>
                <c:pt idx="15">
                  <c:v>38400</c:v>
                </c:pt>
                <c:pt idx="16">
                  <c:v>39780</c:v>
                </c:pt>
                <c:pt idx="17">
                  <c:v>41160</c:v>
                </c:pt>
                <c:pt idx="18">
                  <c:v>42540</c:v>
                </c:pt>
                <c:pt idx="19">
                  <c:v>43920</c:v>
                </c:pt>
                <c:pt idx="20">
                  <c:v>45300</c:v>
                </c:pt>
                <c:pt idx="21">
                  <c:v>49000</c:v>
                </c:pt>
                <c:pt idx="22">
                  <c:v>52700</c:v>
                </c:pt>
                <c:pt idx="23">
                  <c:v>56400</c:v>
                </c:pt>
                <c:pt idx="24">
                  <c:v>60100</c:v>
                </c:pt>
                <c:pt idx="25">
                  <c:v>63800</c:v>
                </c:pt>
                <c:pt idx="26">
                  <c:v>67500</c:v>
                </c:pt>
                <c:pt idx="27">
                  <c:v>71200</c:v>
                </c:pt>
                <c:pt idx="28">
                  <c:v>74900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286464"/>
        <c:axId val="190296832"/>
      </c:lineChart>
      <c:lineChart>
        <c:grouping val="standard"/>
        <c:varyColors val="0"/>
        <c:ser>
          <c:idx val="2"/>
          <c:order val="2"/>
          <c:tx>
            <c:strRef>
              <c:f>'[QLDC Median House Price_AMI_1981-2009 (4).xlsx]affordability index'!$E$3</c:f>
              <c:strCache>
                <c:ptCount val="1"/>
                <c:pt idx="0">
                  <c:v>Affordability %</c:v>
                </c:pt>
              </c:strCache>
            </c:strRef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cat>
            <c:numRef>
              <c:f>'[QLDC Median House Price_AMI_1981-2009 (4).xlsx]affordability index'!$B$4:$B$32</c:f>
              <c:numCache>
                <c:formatCode>General</c:formatCode>
                <c:ptCount val="29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</c:numCache>
            </c:numRef>
          </c:cat>
          <c:val>
            <c:numRef>
              <c:f>'[QLDC Median House Price_AMI_1981-2009 (4).xlsx]affordability index'!$E$4:$E$32</c:f>
              <c:numCache>
                <c:formatCode>0%</c:formatCode>
                <c:ptCount val="29"/>
                <c:pt idx="0">
                  <c:v>0.26820588435951831</c:v>
                </c:pt>
                <c:pt idx="1">
                  <c:v>0.30667273671521639</c:v>
                </c:pt>
                <c:pt idx="2">
                  <c:v>0.34167566348371503</c:v>
                </c:pt>
                <c:pt idx="3">
                  <c:v>0.42037019274447585</c:v>
                </c:pt>
                <c:pt idx="4">
                  <c:v>0.64033283841853694</c:v>
                </c:pt>
                <c:pt idx="5">
                  <c:v>0.69878734144887356</c:v>
                </c:pt>
                <c:pt idx="6">
                  <c:v>0.57906259006840943</c:v>
                </c:pt>
                <c:pt idx="7">
                  <c:v>0.55778132959742066</c:v>
                </c:pt>
                <c:pt idx="8">
                  <c:v>0.57643804781616459</c:v>
                </c:pt>
                <c:pt idx="9">
                  <c:v>0.51959017692108933</c:v>
                </c:pt>
                <c:pt idx="10">
                  <c:v>0.3002128475261151</c:v>
                </c:pt>
                <c:pt idx="11">
                  <c:v>0.33869198690978097</c:v>
                </c:pt>
                <c:pt idx="12">
                  <c:v>0.36911975237747591</c:v>
                </c:pt>
                <c:pt idx="13">
                  <c:v>0.40914860271355363</c:v>
                </c:pt>
                <c:pt idx="14">
                  <c:v>0.49648585249165283</c:v>
                </c:pt>
                <c:pt idx="15">
                  <c:v>0.53062365081893959</c:v>
                </c:pt>
                <c:pt idx="16">
                  <c:v>0.45633779486307274</c:v>
                </c:pt>
                <c:pt idx="17">
                  <c:v>0.43878764658231961</c:v>
                </c:pt>
                <c:pt idx="18">
                  <c:v>0.42237615390229227</c:v>
                </c:pt>
                <c:pt idx="19">
                  <c:v>0.42175749692513831</c:v>
                </c:pt>
                <c:pt idx="20">
                  <c:v>0.44980018082665074</c:v>
                </c:pt>
                <c:pt idx="21">
                  <c:v>0.45363892077433643</c:v>
                </c:pt>
                <c:pt idx="22">
                  <c:v>0.52723688609920516</c:v>
                </c:pt>
                <c:pt idx="23">
                  <c:v>0.65686486755149198</c:v>
                </c:pt>
                <c:pt idx="24">
                  <c:v>0.6934787994366417</c:v>
                </c:pt>
                <c:pt idx="25">
                  <c:v>0.76939673279189646</c:v>
                </c:pt>
                <c:pt idx="26">
                  <c:v>0.74719438534174176</c:v>
                </c:pt>
                <c:pt idx="27">
                  <c:v>0.73898389478820015</c:v>
                </c:pt>
                <c:pt idx="28">
                  <c:v>0.66431842606234737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298368"/>
        <c:axId val="190304256"/>
      </c:lineChart>
      <c:catAx>
        <c:axId val="19028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5400000" vert="horz"/>
          <a:lstStyle/>
          <a:p>
            <a:pPr>
              <a:defRPr sz="800"/>
            </a:pPr>
            <a:endParaRPr lang="en-US"/>
          </a:p>
        </c:txPr>
        <c:crossAx val="190296832"/>
        <c:crosses val="autoZero"/>
        <c:auto val="1"/>
        <c:lblAlgn val="ctr"/>
        <c:lblOffset val="100"/>
        <c:tickLblSkip val="1"/>
        <c:noMultiLvlLbl val="0"/>
      </c:catAx>
      <c:valAx>
        <c:axId val="19029683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_-&quot;$&quot;* #,##0_-;\-&quot;$&quot;* #,##0_-;_-&quot;$&quot;* &quot;-&quot;??_-;_-@_-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190286464"/>
        <c:crossesAt val="1"/>
        <c:crossBetween val="between"/>
      </c:valAx>
      <c:catAx>
        <c:axId val="190298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304256"/>
        <c:crosses val="autoZero"/>
        <c:auto val="1"/>
        <c:lblAlgn val="ctr"/>
        <c:lblOffset val="100"/>
        <c:noMultiLvlLbl val="0"/>
      </c:catAx>
      <c:valAx>
        <c:axId val="19030425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190298368"/>
        <c:crosses val="max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b"/>
      <c:legendEntry>
        <c:idx val="0"/>
        <c:delete val="1"/>
      </c:legendEntry>
      <c:layout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C2442-8C32-4CA7-A606-BC4BFB092F36}" type="datetimeFigureOut">
              <a:rPr lang="en-NZ" smtClean="0"/>
              <a:t>5/05/2017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565DB-9205-496D-B7B8-B7CF465DE8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711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0" dirty="0" smtClean="0"/>
              <a:t>Long history of awareness and concern about the availability of affordable</a:t>
            </a:r>
            <a:r>
              <a:rPr lang="en-NZ" sz="1200" kern="0" baseline="0" dirty="0" smtClean="0"/>
              <a:t> housing in </a:t>
            </a:r>
            <a:r>
              <a:rPr lang="en-NZ" sz="1200" kern="0" baseline="0" dirty="0" err="1" smtClean="0"/>
              <a:t>Qtn</a:t>
            </a:r>
            <a:endParaRPr lang="en-NZ" sz="1200" kern="0" baseline="0" dirty="0" smtClean="0"/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1972 article says it’s a longstanding problem</a:t>
            </a:r>
          </a:p>
          <a:p>
            <a:r>
              <a:rPr lang="en-NZ" sz="1200" kern="0" baseline="0" dirty="0" smtClean="0"/>
              <a:t>Could have put up 50+ clippings</a:t>
            </a:r>
            <a:endParaRPr lang="en-NZ" sz="1200" kern="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07C3-12C0-4226-90D1-AB3D92A95627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182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Surprising</a:t>
            </a:r>
            <a:r>
              <a:rPr lang="en-NZ" baseline="0" dirty="0" smtClean="0"/>
              <a:t> t</a:t>
            </a:r>
            <a:r>
              <a:rPr lang="en-NZ" dirty="0" smtClean="0"/>
              <a:t>raffic congestion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Commuting time is a major</a:t>
            </a:r>
            <a:r>
              <a:rPr lang="en-NZ" baseline="0" dirty="0" smtClean="0"/>
              <a:t> living</a:t>
            </a:r>
            <a:r>
              <a:rPr lang="en-NZ" dirty="0" smtClean="0"/>
              <a:t> cost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Parking impact on </a:t>
            </a:r>
            <a:r>
              <a:rPr lang="en-NZ" dirty="0" err="1" smtClean="0"/>
              <a:t>Qt</a:t>
            </a:r>
            <a:r>
              <a:rPr lang="en-NZ" dirty="0" smtClean="0"/>
              <a:t> town centre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Sustainable enduring housing solution – beyond political cycle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Virtuous cycle from making </a:t>
            </a:r>
            <a:r>
              <a:rPr lang="en-NZ" sz="1200" kern="0" baseline="0" dirty="0" err="1" smtClean="0"/>
              <a:t>Qt</a:t>
            </a:r>
            <a:r>
              <a:rPr lang="en-NZ" sz="1200" kern="0" baseline="0" dirty="0" smtClean="0"/>
              <a:t> a destination of choice for quality workers and businesses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Not undermining Queenstown</a:t>
            </a:r>
            <a:r>
              <a:rPr lang="en-NZ" baseline="0" dirty="0" smtClean="0"/>
              <a:t> as a premium location to live and visit.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Case for PC24 undefeated at EC and HC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Viability of development – </a:t>
            </a:r>
            <a:r>
              <a:rPr lang="en-NZ" baseline="0" dirty="0" err="1" smtClean="0"/>
              <a:t>e.g</a:t>
            </a:r>
            <a:r>
              <a:rPr lang="en-NZ" baseline="0" dirty="0" smtClean="0"/>
              <a:t> Jacks Point selling hundreds of lots within hours of each release.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Quantum to make a difference achievable (</a:t>
            </a:r>
            <a:r>
              <a:rPr lang="en-NZ" baseline="0" dirty="0" err="1" smtClean="0"/>
              <a:t>scott</a:t>
            </a:r>
            <a:r>
              <a:rPr lang="en-NZ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Eligibility guidelines – FT employment, residency status, no other property, 6 month’s min, income cap – NOT transients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0FB0825-375F-4FA6-9EE8-3DB7B0606451}" type="slidenum">
              <a:rPr lang="en-NZ" altLang="en-US" smtClean="0">
                <a:latin typeface="Calibri" pitchFamily="34" charset="0"/>
              </a:rPr>
              <a:pPr/>
              <a:t>17</a:t>
            </a:fld>
            <a:endParaRPr lang="en-NZ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We’ve only been able to assist 16% of those eligible who have applied.</a:t>
            </a:r>
          </a:p>
          <a:p>
            <a:r>
              <a:rPr lang="en-NZ" altLang="en-US" smtClean="0"/>
              <a:t>Many of the 363 have left town for housing reasons.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85B5BD-F2CC-43B8-BEA6-224790E6ECDC}" type="slidenum">
              <a:rPr lang="en-NZ" altLang="en-US" smtClean="0">
                <a:latin typeface="Calibri" pitchFamily="34" charset="0"/>
              </a:rPr>
              <a:pPr/>
              <a:t>18</a:t>
            </a:fld>
            <a:endParaRPr lang="en-NZ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The final finding most concerning for all factions of the community – particularly employers.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C2FF1FD-4360-45C4-9D5E-4F68060065C9}" type="slidenum">
              <a:rPr lang="en-NZ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NZ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Rents have gone up by ~40% in the past 12 months.</a:t>
            </a:r>
          </a:p>
          <a:p>
            <a:endParaRPr lang="en-NZ" altLang="en-US" smtClean="0"/>
          </a:p>
          <a:p>
            <a:r>
              <a:rPr lang="en-NZ" altLang="en-US" smtClean="0"/>
              <a:t>The latest Massey University Home Affordability Report showed Central Otago Lakes home affordability fell 8.2 percent in the December-February quarter and the region was now 68% less affordable than the national average value. Median house prices in Central Otago Lakes were almost 14 times higher than annual wages.</a:t>
            </a:r>
          </a:p>
          <a:p>
            <a:endParaRPr lang="en-NZ" altLang="en-US" smtClean="0"/>
          </a:p>
          <a:p>
            <a:r>
              <a:rPr lang="en-NZ" altLang="en-US" smtClean="0"/>
              <a:t>Security of tenure ongoing issue for many years due to 11 month lease phenomenon.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E41A340-9517-464D-A37A-95B407A38D92}" type="slidenum">
              <a:rPr lang="en-NZ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NZ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Many families in ironic position where they pay more in rent than what they would if they had a mortgage.</a:t>
            </a:r>
          </a:p>
          <a:p>
            <a:endParaRPr lang="en-NZ" altLang="en-US" smtClean="0"/>
          </a:p>
          <a:p>
            <a:r>
              <a:rPr lang="en-NZ" altLang="en-US" smtClean="0"/>
              <a:t>Overcrowding story from Happiness House on Friday.</a:t>
            </a:r>
          </a:p>
          <a:p>
            <a:endParaRPr lang="en-NZ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7A4382-4ACB-4F27-B85A-02811E9D2118}" type="slidenum">
              <a:rPr lang="en-NZ" altLang="en-US" smtClean="0">
                <a:latin typeface="Calibri" pitchFamily="34" charset="0"/>
              </a:rPr>
              <a:pPr/>
              <a:t>21</a:t>
            </a:fld>
            <a:endParaRPr lang="en-NZ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NZ" altLang="en-US" smtClean="0"/>
              <a:t>Profit for builders is in high-end housing.</a:t>
            </a:r>
          </a:p>
          <a:p>
            <a:endParaRPr lang="en-NZ" altLang="en-US" smtClean="0"/>
          </a:p>
          <a:p>
            <a:r>
              <a:rPr lang="en-NZ" altLang="en-US" smtClean="0"/>
              <a:t>NZ leases cf. to Germany</a:t>
            </a:r>
          </a:p>
          <a:p>
            <a:endParaRPr lang="en-NZ" altLang="en-US" smtClean="0"/>
          </a:p>
          <a:p>
            <a:r>
              <a:rPr lang="en-NZ" altLang="en-US" smtClean="0"/>
              <a:t>People want to own their home for a variety of reasons – we will not retain cops, nurses and teachers in this town unless they have the ability to buy their own home.</a:t>
            </a:r>
          </a:p>
          <a:p>
            <a:endParaRPr lang="en-NZ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1888A1-7EEF-4D84-829E-149D9684E33A}" type="slidenum">
              <a:rPr lang="en-NZ" altLang="en-US" smtClean="0">
                <a:latin typeface="Calibri" pitchFamily="34" charset="0"/>
              </a:rPr>
              <a:pPr/>
              <a:t>22</a:t>
            </a:fld>
            <a:endParaRPr lang="en-NZ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7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</a:t>
            </a:r>
            <a:r>
              <a:rPr lang="en-US" dirty="0" err="1" smtClean="0"/>
              <a:t>Nerin</a:t>
            </a:r>
            <a:r>
              <a:rPr lang="en-US" baseline="0" dirty="0" smtClean="0"/>
              <a:t> square – an early development by the QLCHT – made possible through the inclusionary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and stakeholder deeds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3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0" dirty="0" smtClean="0"/>
              <a:t>Drivers are somewhat obvious – they are also an opportunity</a:t>
            </a:r>
          </a:p>
          <a:p>
            <a:endParaRPr lang="en-NZ" sz="1200" kern="0" dirty="0" smtClean="0"/>
          </a:p>
          <a:p>
            <a:r>
              <a:rPr lang="en-NZ" sz="1200" kern="0" dirty="0" smtClean="0"/>
              <a:t>People will pay a premium to own property</a:t>
            </a:r>
            <a:r>
              <a:rPr lang="en-NZ" sz="1200" kern="0" baseline="0" dirty="0" smtClean="0"/>
              <a:t> in a high amenity area with a buoyant economy and easy access to world class recreational opportunities. 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International airport with frequent flights 1,801,564 passengers last year (up 17%)</a:t>
            </a:r>
          </a:p>
          <a:p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Economic settings encouraging property investment - taxation, banking, foreign land ownership, accommodation supplement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r>
              <a:rPr lang="en-NZ" sz="1200" kern="0" baseline="0" dirty="0" smtClean="0"/>
              <a:t>Modest community housing sector relative to UK and other places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High construction costs – small scale building sector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Practical physical constraints splendid geography – mountains lakes rivers flood plains, unstable geology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Precious landscapes $2.6 billion annual tourism spend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28% of the housing stock in 2013 was vacant</a:t>
            </a:r>
          </a:p>
          <a:p>
            <a:endParaRPr lang="en-NZ" sz="1200" kern="0" baseline="0" dirty="0" smtClean="0"/>
          </a:p>
          <a:p>
            <a:r>
              <a:rPr lang="en-NZ" sz="1200" kern="0" baseline="0" dirty="0" smtClean="0"/>
              <a:t>Planning constraints – UGB’s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07C3-12C0-4226-90D1-AB3D92A95627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182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15,000 homes for 50,000 more people by 2030 </a:t>
            </a:r>
          </a:p>
          <a:p>
            <a:r>
              <a:rPr lang="en-NZ" dirty="0" smtClean="0"/>
              <a:t>Delivery at the rate of 1000</a:t>
            </a:r>
            <a:r>
              <a:rPr lang="en-NZ" baseline="0" dirty="0" smtClean="0"/>
              <a:t> affordable and social homes per year</a:t>
            </a:r>
          </a:p>
          <a:p>
            <a:r>
              <a:rPr lang="en-NZ" baseline="0" dirty="0" smtClean="0"/>
              <a:t>A Human Rights based approach, endorsed in NZ</a:t>
            </a:r>
          </a:p>
          <a:p>
            <a:r>
              <a:rPr lang="en-NZ" baseline="0" dirty="0" smtClean="0"/>
              <a:t>Adequate means: Affordable, Habitable, Accessible, Security of Tenure and Culturally Appropriate</a:t>
            </a:r>
          </a:p>
          <a:p>
            <a:r>
              <a:rPr lang="en-NZ" baseline="0" dirty="0" smtClean="0"/>
              <a:t>Pathways across the housing continuum, </a:t>
            </a:r>
          </a:p>
          <a:p>
            <a:r>
              <a:rPr lang="en-NZ" baseline="0" dirty="0" smtClean="0"/>
              <a:t>Principles that drive the Continuum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0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Community Housing Regulatory Authority</a:t>
            </a:r>
          </a:p>
          <a:p>
            <a:r>
              <a:rPr lang="en-US" dirty="0" smtClean="0"/>
              <a:t>A total of 37</a:t>
            </a:r>
            <a:r>
              <a:rPr lang="en-US" baseline="0" dirty="0" smtClean="0"/>
              <a:t> CHRA </a:t>
            </a:r>
            <a:r>
              <a:rPr lang="en-US" baseline="0" dirty="0" err="1" smtClean="0"/>
              <a:t>registerd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organisations</a:t>
            </a:r>
            <a:r>
              <a:rPr lang="en-US" baseline="0" dirty="0" smtClean="0"/>
              <a:t> operate 11,422 units across NZ</a:t>
            </a:r>
          </a:p>
          <a:p>
            <a:r>
              <a:rPr lang="en-US" baseline="0" dirty="0" smtClean="0"/>
              <a:t>3 (soon to be 4) have around 2500 units;</a:t>
            </a:r>
          </a:p>
          <a:p>
            <a:r>
              <a:rPr lang="en-US" baseline="0" dirty="0" smtClean="0"/>
              <a:t>12 operate between 100-600 and these 12 all need to grow to operate 1000+ units in order to meet local demand</a:t>
            </a:r>
          </a:p>
          <a:p>
            <a:r>
              <a:rPr lang="en-US" baseline="0" dirty="0" smtClean="0"/>
              <a:t>Smallest 23 </a:t>
            </a:r>
            <a:r>
              <a:rPr lang="en-US" baseline="0" dirty="0" err="1" smtClean="0"/>
              <a:t>organisations</a:t>
            </a:r>
            <a:r>
              <a:rPr lang="en-US" baseline="0" dirty="0" smtClean="0"/>
              <a:t> need to grow to 500 scale</a:t>
            </a:r>
          </a:p>
          <a:p>
            <a:r>
              <a:rPr lang="en-US" baseline="0" dirty="0" smtClean="0"/>
              <a:t>All have grown by accessing someone else’s balance sheet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economies of scale, need to grow</a:t>
            </a:r>
          </a:p>
          <a:p>
            <a:r>
              <a:rPr lang="en-US" baseline="0" dirty="0" smtClean="0"/>
              <a:t>Top 4 to 5000 units each = 20,000 units</a:t>
            </a:r>
          </a:p>
          <a:p>
            <a:r>
              <a:rPr lang="en-US" baseline="0" dirty="0" smtClean="0"/>
              <a:t>mid 15 to 1000 units each = 15,000 units</a:t>
            </a:r>
          </a:p>
          <a:p>
            <a:r>
              <a:rPr lang="en-US" baseline="0" dirty="0" smtClean="0"/>
              <a:t>Smallest 23 to 500 units each = 12,000 units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= a sector of ~50,000 units, with HNZC at 60,000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15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about:</a:t>
            </a:r>
          </a:p>
          <a:p>
            <a:r>
              <a:rPr lang="en-US" dirty="0" smtClean="0"/>
              <a:t>Wellington</a:t>
            </a:r>
          </a:p>
          <a:p>
            <a:r>
              <a:rPr lang="en-US" dirty="0" smtClean="0"/>
              <a:t>Auckland</a:t>
            </a:r>
          </a:p>
          <a:p>
            <a:r>
              <a:rPr lang="en-US" dirty="0" smtClean="0"/>
              <a:t>Christchurch</a:t>
            </a:r>
          </a:p>
          <a:p>
            <a:r>
              <a:rPr lang="en-US" dirty="0" smtClean="0"/>
              <a:t>Tauranga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66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Council and</a:t>
            </a:r>
            <a:r>
              <a:rPr lang="en-US" baseline="0" dirty="0" smtClean="0"/>
              <a:t> community leadership back in 2003 laid the groundwork for a plan, adopted by Council in 2005</a:t>
            </a:r>
          </a:p>
          <a:p>
            <a:r>
              <a:rPr lang="en-US" baseline="0" dirty="0" smtClean="0"/>
              <a:t>Defined the problem, and set out 32 Actions across Policy, Planning, Financial, Delivery</a:t>
            </a:r>
          </a:p>
          <a:p>
            <a:r>
              <a:rPr lang="en-US" baseline="0" dirty="0" smtClean="0"/>
              <a:t>Set up of QLCHT and plan change for Inclusionary Zoning were 2 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Stakeholder Deeds – Negotiated Agreements supported as a viable way forward</a:t>
            </a:r>
            <a:r>
              <a:rPr lang="en-US" baseline="0" dirty="0" smtClean="0"/>
              <a:t> in the early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1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we should be at today: 3706</a:t>
            </a:r>
          </a:p>
          <a:p>
            <a:r>
              <a:rPr lang="en-US" dirty="0" smtClean="0"/>
              <a:t>Where we are: ~170</a:t>
            </a:r>
            <a:r>
              <a:rPr lang="en-US" baseline="0" dirty="0" smtClean="0"/>
              <a:t>:  add up QLCHT, HNZC, Council, Abbeyfield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28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</a:t>
            </a:r>
            <a:r>
              <a:rPr lang="en-US" baseline="0" dirty="0" smtClean="0"/>
              <a:t> for an updated strategy – thanks to Catalyst and QLDC for their 2016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05CE-5FC5-3546-A5C2-2AD7C6C5C8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Invidious</a:t>
            </a:r>
            <a:r>
              <a:rPr lang="en-NZ" baseline="0" dirty="0" smtClean="0"/>
              <a:t> &gt;1m club</a:t>
            </a:r>
          </a:p>
          <a:p>
            <a:endParaRPr lang="en-NZ" dirty="0" smtClean="0"/>
          </a:p>
          <a:p>
            <a:r>
              <a:rPr lang="en-NZ" dirty="0" smtClean="0"/>
              <a:t>Less affordable than Auckland</a:t>
            </a:r>
          </a:p>
          <a:p>
            <a:endParaRPr lang="en-NZ" dirty="0" smtClean="0"/>
          </a:p>
          <a:p>
            <a:r>
              <a:rPr lang="en-NZ" dirty="0" smtClean="0"/>
              <a:t>Highly skilled, professionals, nurses, teaches, public sector</a:t>
            </a:r>
          </a:p>
          <a:p>
            <a:endParaRPr lang="en-NZ" dirty="0" smtClean="0"/>
          </a:p>
          <a:p>
            <a:r>
              <a:rPr lang="en-NZ" dirty="0" smtClean="0"/>
              <a:t>Service</a:t>
            </a:r>
            <a:r>
              <a:rPr lang="en-NZ" baseline="0" dirty="0" smtClean="0"/>
              <a:t> industry workers – hotel and ski workers – large numbers in </a:t>
            </a:r>
            <a:r>
              <a:rPr lang="en-NZ" baseline="0" dirty="0" err="1" smtClean="0"/>
              <a:t>Qt</a:t>
            </a:r>
            <a:r>
              <a:rPr lang="en-NZ" baseline="0" dirty="0" smtClean="0"/>
              <a:t> with moderate wages</a:t>
            </a:r>
          </a:p>
          <a:p>
            <a:endParaRPr lang="en-NZ" baseline="0" dirty="0" smtClean="0"/>
          </a:p>
          <a:p>
            <a:r>
              <a:rPr lang="en-NZ" baseline="0" dirty="0" smtClean="0"/>
              <a:t>Threat to multi b$ tourism industry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baseline="0" dirty="0" smtClean="0"/>
              <a:t>Ratio of median house $ to average annual earnings getting worse, particularly in the last few years. </a:t>
            </a:r>
          </a:p>
          <a:p>
            <a:endParaRPr lang="en-NZ" baseline="0" dirty="0" smtClean="0"/>
          </a:p>
          <a:p>
            <a:r>
              <a:rPr lang="en-NZ" baseline="0" dirty="0" smtClean="0"/>
              <a:t>Cost of housing relative to incomes in NZ as a whole is problematic OECD and </a:t>
            </a:r>
            <a:r>
              <a:rPr lang="en-NZ" baseline="0" dirty="0" err="1" smtClean="0"/>
              <a:t>Demographia</a:t>
            </a:r>
            <a:r>
              <a:rPr lang="en-NZ" baseline="0" dirty="0" smtClean="0"/>
              <a:t> </a:t>
            </a:r>
          </a:p>
          <a:p>
            <a:endParaRPr lang="en-NZ" baseline="0" dirty="0" smtClean="0"/>
          </a:p>
          <a:p>
            <a:r>
              <a:rPr lang="en-NZ" baseline="0" dirty="0" smtClean="0"/>
              <a:t>QT is 2x as bad as the average and 3x as bad as Dunedin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People renting in </a:t>
            </a:r>
            <a:r>
              <a:rPr lang="en-NZ" baseline="0" dirty="0" err="1" smtClean="0"/>
              <a:t>Qt</a:t>
            </a:r>
            <a:r>
              <a:rPr lang="en-NZ" baseline="0" dirty="0" smtClean="0"/>
              <a:t> spend over half their income on housing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Has been a problem for a long time but now taking off</a:t>
            </a:r>
          </a:p>
          <a:p>
            <a:endParaRPr lang="en-NZ" dirty="0" smtClean="0"/>
          </a:p>
          <a:p>
            <a:r>
              <a:rPr lang="en-NZ" dirty="0" smtClean="0"/>
              <a:t>Particular impact on people with middle –</a:t>
            </a:r>
            <a:r>
              <a:rPr lang="en-NZ" baseline="0" dirty="0" smtClean="0"/>
              <a:t> low wages</a:t>
            </a:r>
          </a:p>
          <a:p>
            <a:endParaRPr lang="en-NZ" baseline="0" dirty="0" smtClean="0"/>
          </a:p>
          <a:p>
            <a:r>
              <a:rPr lang="en-NZ" baseline="0" dirty="0" smtClean="0"/>
              <a:t>Airbnb taking up increasing share of housing stock – security of tenure</a:t>
            </a:r>
          </a:p>
          <a:p>
            <a:endParaRPr lang="en-NZ" baseline="0" dirty="0" smtClean="0"/>
          </a:p>
          <a:p>
            <a:r>
              <a:rPr lang="en-NZ" baseline="0" dirty="0" smtClean="0"/>
              <a:t>28% vacant dwellings 2013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People renting in </a:t>
            </a:r>
            <a:r>
              <a:rPr lang="en-NZ" baseline="0" dirty="0" err="1" smtClean="0"/>
              <a:t>Qt</a:t>
            </a:r>
            <a:r>
              <a:rPr lang="en-NZ" baseline="0" dirty="0" smtClean="0"/>
              <a:t> spend over half their income on housing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Has been a problem for a long time but now taking off</a:t>
            </a:r>
          </a:p>
          <a:p>
            <a:endParaRPr lang="en-NZ" dirty="0" smtClean="0"/>
          </a:p>
          <a:p>
            <a:r>
              <a:rPr lang="en-NZ" dirty="0" smtClean="0"/>
              <a:t>Particular impact on people with middle –</a:t>
            </a:r>
            <a:r>
              <a:rPr lang="en-NZ" baseline="0" dirty="0" smtClean="0"/>
              <a:t> low wages</a:t>
            </a:r>
          </a:p>
          <a:p>
            <a:endParaRPr lang="en-NZ" baseline="0" dirty="0" smtClean="0"/>
          </a:p>
          <a:p>
            <a:r>
              <a:rPr lang="en-NZ" baseline="0" dirty="0" smtClean="0"/>
              <a:t>Airbnb taking up increasing share of housing stock – security of tenure</a:t>
            </a:r>
          </a:p>
          <a:p>
            <a:endParaRPr lang="en-NZ" baseline="0" dirty="0" smtClean="0"/>
          </a:p>
          <a:p>
            <a:r>
              <a:rPr lang="en-NZ" baseline="0" dirty="0" smtClean="0"/>
              <a:t>28% vacant dwellings 2013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Putting down roots</a:t>
            </a:r>
          </a:p>
          <a:p>
            <a:endParaRPr lang="en-NZ" dirty="0" smtClean="0"/>
          </a:p>
          <a:p>
            <a:r>
              <a:rPr lang="en-NZ" dirty="0" smtClean="0"/>
              <a:t>Aging in place</a:t>
            </a:r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Diverse stable</a:t>
            </a:r>
            <a:r>
              <a:rPr lang="en-NZ" baseline="0" dirty="0" smtClean="0"/>
              <a:t> </a:t>
            </a:r>
            <a:r>
              <a:rPr lang="en-NZ" dirty="0" smtClean="0"/>
              <a:t>community</a:t>
            </a:r>
          </a:p>
          <a:p>
            <a:endParaRPr lang="en-NZ" dirty="0" smtClean="0"/>
          </a:p>
          <a:p>
            <a:r>
              <a:rPr lang="en-NZ" dirty="0" smtClean="0"/>
              <a:t>Lost investment in people,</a:t>
            </a:r>
            <a:r>
              <a:rPr lang="en-NZ" baseline="0" dirty="0" smtClean="0"/>
              <a:t> places and businesses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Convoluted geography and a sensitive receiving environment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Natural hazards pizza – land is steep and could fall down or flood and liquefaction prone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Precious landscapes – key part of $2.6 billion annual tourism spend.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Litigious planning environment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We’re doing it anyway but facilitating and funding LG component of infrastructure and planning for large land releases with a tiny ratepayer base (15,000 households) super difficult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0" baseline="0" dirty="0" smtClean="0"/>
              <a:t>Last 2 years consent numbers and new dwelling numbers were 2x the 10 year average but prices were still skyrocketing.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18D3C-D6F2-4806-893B-03836A9C7D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696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198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259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723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815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670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3930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5887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2251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0500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99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718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0151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8764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70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016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472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668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679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636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949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1A49-89C0-46EF-AD31-BAECF53260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123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1A49-89C0-46EF-AD31-BAECF53260A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748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CB5DA-E09C-4E71-9846-C3246A1118A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322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0646" y="3226935"/>
            <a:ext cx="837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Housing Affordability Taskforce Workshop</a:t>
            </a:r>
            <a:endParaRPr lang="en-NZ" sz="32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461" y="3759035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 smtClean="0">
                <a:latin typeface="Century Gothic" panose="020B0502020202020204" pitchFamily="34" charset="0"/>
              </a:rPr>
              <a:t>Monday 10</a:t>
            </a:r>
            <a:r>
              <a:rPr lang="en-NZ" sz="2000" b="1" baseline="30000" dirty="0" smtClean="0">
                <a:latin typeface="Century Gothic" panose="020B0502020202020204" pitchFamily="34" charset="0"/>
              </a:rPr>
              <a:t>th</a:t>
            </a:r>
            <a:r>
              <a:rPr lang="en-NZ" sz="2000" b="1" dirty="0" smtClean="0">
                <a:latin typeface="Century Gothic" panose="020B0502020202020204" pitchFamily="34" charset="0"/>
              </a:rPr>
              <a:t> April 2017</a:t>
            </a:r>
            <a:endParaRPr lang="en-NZ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C:\Users\rebeccan\Desktop\QLDC LOGO 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Economic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772400" cy="4114800"/>
          </a:xfrm>
        </p:spPr>
        <p:txBody>
          <a:bodyPr/>
          <a:lstStyle/>
          <a:p>
            <a:r>
              <a:rPr lang="en-NZ" sz="2400" dirty="0" smtClean="0"/>
              <a:t>Not a new thing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962944"/>
              </p:ext>
            </p:extLst>
          </p:nvPr>
        </p:nvGraphicFramePr>
        <p:xfrm>
          <a:off x="1403648" y="2060848"/>
          <a:ext cx="590465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94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Social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089" r="9991"/>
          <a:stretch/>
        </p:blipFill>
        <p:spPr bwMode="auto">
          <a:xfrm>
            <a:off x="4788024" y="1560853"/>
            <a:ext cx="4322619" cy="47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1300" y="1571625"/>
            <a:ext cx="5260780" cy="4114800"/>
          </a:xfrm>
        </p:spPr>
        <p:txBody>
          <a:bodyPr/>
          <a:lstStyle/>
          <a:p>
            <a:r>
              <a:rPr lang="en-NZ" sz="2600" dirty="0" smtClean="0"/>
              <a:t>High turnover of people</a:t>
            </a:r>
          </a:p>
          <a:p>
            <a:r>
              <a:rPr lang="en-NZ" sz="2600" dirty="0" smtClean="0"/>
              <a:t>Housing stress – effects on individuals, relationships, people working multiple jobs, compromise on heating</a:t>
            </a:r>
          </a:p>
          <a:p>
            <a:endParaRPr lang="en-NZ" sz="2800" dirty="0" smtClean="0"/>
          </a:p>
        </p:txBody>
      </p:sp>
    </p:spTree>
    <p:extLst>
      <p:ext uri="{BB962C8B-B14F-4D97-AF65-F5344CB8AC3E}">
        <p14:creationId xmlns:p14="http://schemas.microsoft.com/office/powerpoint/2010/main" val="29669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Social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089" r="9991"/>
          <a:stretch/>
        </p:blipFill>
        <p:spPr bwMode="auto">
          <a:xfrm>
            <a:off x="4788024" y="1560853"/>
            <a:ext cx="4322619" cy="47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1300" y="1571625"/>
            <a:ext cx="5260780" cy="4114800"/>
          </a:xfrm>
        </p:spPr>
        <p:txBody>
          <a:bodyPr/>
          <a:lstStyle/>
          <a:p>
            <a:r>
              <a:rPr lang="en-NZ" sz="2600" dirty="0" smtClean="0"/>
              <a:t>People with moderate incomes struggle to get ahead here compared to other places</a:t>
            </a:r>
          </a:p>
          <a:p>
            <a:r>
              <a:rPr lang="en-NZ" sz="2600" dirty="0" smtClean="0"/>
              <a:t>‘Just too hard’ – move on</a:t>
            </a:r>
          </a:p>
          <a:p>
            <a:r>
              <a:rPr lang="en-NZ" sz="2600" dirty="0" smtClean="0"/>
              <a:t>Effect on family formation and the make-up of the community</a:t>
            </a:r>
          </a:p>
          <a:p>
            <a:endParaRPr lang="en-NZ" sz="2800" dirty="0" smtClean="0"/>
          </a:p>
        </p:txBody>
      </p:sp>
    </p:spTree>
    <p:extLst>
      <p:ext uri="{BB962C8B-B14F-4D97-AF65-F5344CB8AC3E}">
        <p14:creationId xmlns:p14="http://schemas.microsoft.com/office/powerpoint/2010/main" val="41452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Environmental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5537780" cy="4114800"/>
          </a:xfrm>
        </p:spPr>
        <p:txBody>
          <a:bodyPr/>
          <a:lstStyle/>
          <a:p>
            <a:r>
              <a:rPr lang="en-NZ" sz="2400" dirty="0" smtClean="0"/>
              <a:t>Zoning large amounts of land for urban development is challenging</a:t>
            </a:r>
          </a:p>
          <a:p>
            <a:endParaRPr lang="en-NZ" sz="2400" dirty="0" smtClean="0"/>
          </a:p>
          <a:p>
            <a:pPr lvl="1" indent="-342900">
              <a:buFontTx/>
              <a:buChar char="-"/>
            </a:pPr>
            <a:r>
              <a:rPr lang="en-NZ" sz="2000" dirty="0"/>
              <a:t>facilitating infrastructure for growth with tiny ratepayer base</a:t>
            </a:r>
          </a:p>
          <a:p>
            <a:pPr lvl="1" indent="-342900">
              <a:buFontTx/>
              <a:buChar char="-"/>
            </a:pPr>
            <a:r>
              <a:rPr lang="en-NZ" sz="2000" dirty="0" smtClean="0"/>
              <a:t>physical geography</a:t>
            </a:r>
          </a:p>
          <a:p>
            <a:pPr lvl="1" indent="-342900">
              <a:buFontTx/>
              <a:buChar char="-"/>
            </a:pPr>
            <a:r>
              <a:rPr lang="en-NZ" sz="2000" dirty="0" smtClean="0"/>
              <a:t>natural hazards</a:t>
            </a:r>
          </a:p>
          <a:p>
            <a:pPr lvl="1" indent="-342900">
              <a:buFontTx/>
              <a:buChar char="-"/>
            </a:pPr>
            <a:r>
              <a:rPr lang="en-NZ" sz="2000" dirty="0" smtClean="0"/>
              <a:t>precious landscapes</a:t>
            </a:r>
          </a:p>
          <a:p>
            <a:pPr lvl="1" indent="-342900">
              <a:buFontTx/>
              <a:buChar char="-"/>
            </a:pPr>
            <a:r>
              <a:rPr lang="en-NZ" sz="2000" dirty="0" smtClean="0"/>
              <a:t>scarcity and amenity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865306" cy="19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/>
          <a:stretch/>
        </p:blipFill>
        <p:spPr bwMode="auto">
          <a:xfrm>
            <a:off x="6444208" y="1916832"/>
            <a:ext cx="2289052" cy="142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7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Environmental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114800"/>
          </a:xfrm>
        </p:spPr>
        <p:txBody>
          <a:bodyPr/>
          <a:lstStyle/>
          <a:p>
            <a:r>
              <a:rPr lang="en-NZ" sz="2400" dirty="0" smtClean="0"/>
              <a:t>People commuting long distances from cheaper places to live has a range of issues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79530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 smtClean="0">
                <a:latin typeface="Arial" charset="0"/>
                <a:ea typeface="+mn-ea"/>
                <a:cs typeface="Arial" charset="0"/>
              </a:rPr>
              <a:t>Great opportunities</a:t>
            </a:r>
            <a:endParaRPr lang="en-NZ" sz="4000" kern="12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5537780" cy="4114800"/>
          </a:xfrm>
        </p:spPr>
        <p:txBody>
          <a:bodyPr/>
          <a:lstStyle/>
          <a:p>
            <a:r>
              <a:rPr lang="en-NZ" sz="2400" dirty="0"/>
              <a:t>s</a:t>
            </a:r>
            <a:r>
              <a:rPr lang="en-NZ" sz="2400" dirty="0" smtClean="0"/>
              <a:t>trong sustained community support for addressing the issues</a:t>
            </a:r>
          </a:p>
          <a:p>
            <a:r>
              <a:rPr lang="en-NZ" sz="2400" dirty="0"/>
              <a:t>e</a:t>
            </a:r>
            <a:r>
              <a:rPr lang="en-NZ" sz="2400" dirty="0" smtClean="0"/>
              <a:t>vidence private and assisted housing sectors can coexist and thrive</a:t>
            </a:r>
          </a:p>
          <a:p>
            <a:r>
              <a:rPr lang="en-NZ" sz="2400" dirty="0" smtClean="0"/>
              <a:t>NZ leader in inclusionary housing policy</a:t>
            </a:r>
          </a:p>
          <a:p>
            <a:r>
              <a:rPr lang="en-NZ" sz="2400" dirty="0"/>
              <a:t>d</a:t>
            </a:r>
            <a:r>
              <a:rPr lang="en-NZ" sz="2400" dirty="0" smtClean="0"/>
              <a:t>istrict plan under 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525"/>
          <a:stretch/>
        </p:blipFill>
        <p:spPr>
          <a:xfrm>
            <a:off x="5004048" y="4149080"/>
            <a:ext cx="3910212" cy="20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708" y="3377705"/>
            <a:ext cx="46378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NZ" sz="1600" dirty="0" smtClean="0">
              <a:latin typeface="Century Gothic" panose="020B0502020202020204" pitchFamily="34" charset="0"/>
            </a:endParaRPr>
          </a:p>
          <a:p>
            <a:pPr algn="ctr"/>
            <a:r>
              <a:rPr lang="en-NZ" sz="1600" b="1" dirty="0" smtClean="0">
                <a:latin typeface="Century Gothic" panose="020B0502020202020204" pitchFamily="34" charset="0"/>
              </a:rPr>
              <a:t> Julie Scott, </a:t>
            </a:r>
            <a:r>
              <a:rPr lang="en-NZ" sz="1600" b="1" dirty="0">
                <a:latin typeface="Century Gothic" panose="020B0502020202020204" pitchFamily="34" charset="0"/>
              </a:rPr>
              <a:t>E</a:t>
            </a:r>
            <a:r>
              <a:rPr lang="en-NZ" sz="1600" b="1" dirty="0" smtClean="0">
                <a:latin typeface="Century Gothic" panose="020B0502020202020204" pitchFamily="34" charset="0"/>
              </a:rPr>
              <a:t>xecutive Officer</a:t>
            </a:r>
          </a:p>
          <a:p>
            <a:pPr algn="ctr"/>
            <a:r>
              <a:rPr lang="en-NZ" sz="1600" b="1" dirty="0" smtClean="0">
                <a:latin typeface="Century Gothic" panose="020B0502020202020204" pitchFamily="34" charset="0"/>
              </a:rPr>
              <a:t>Queenstown Lakes Community Housing Trust </a:t>
            </a:r>
          </a:p>
          <a:p>
            <a:pPr algn="ctr"/>
            <a:endParaRPr lang="en-NZ" sz="1600" dirty="0" smtClean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20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4400" b="1"/>
              <a:t>430</a:t>
            </a:r>
            <a:r>
              <a:rPr lang="en-NZ" altLang="en-US" sz="4400"/>
              <a:t> </a:t>
            </a:r>
            <a:r>
              <a:rPr lang="en-NZ" altLang="en-US" sz="4400" u="sng"/>
              <a:t>eligible</a:t>
            </a:r>
            <a:r>
              <a:rPr lang="en-NZ" altLang="en-US" sz="4400"/>
              <a:t> households on our waiting list seeking some form of housing assistance.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endParaRPr lang="en-NZ" altLang="en-US" sz="4400"/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4400"/>
              <a:t>Increased by 180 in past 12 months.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endParaRPr lang="en-NZ" altLang="en-US"/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1140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57088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EXTENT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15460827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8229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 b="1"/>
              <a:t>1138</a:t>
            </a:r>
            <a:r>
              <a:rPr lang="en-NZ" altLang="en-US" sz="3600"/>
              <a:t> households registered their interest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 b="1"/>
              <a:t>150 </a:t>
            </a:r>
            <a:r>
              <a:rPr lang="en-NZ" altLang="en-US" sz="3600"/>
              <a:t>have been housed by QLCHT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 b="1"/>
              <a:t>195</a:t>
            </a:r>
            <a:r>
              <a:rPr lang="en-NZ" altLang="en-US" sz="3600"/>
              <a:t> were ineligible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 b="1"/>
              <a:t>363</a:t>
            </a:r>
            <a:r>
              <a:rPr lang="en-NZ" altLang="en-US" sz="3600"/>
              <a:t> no longer require QLCHT assistance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 b="1"/>
              <a:t>430</a:t>
            </a:r>
            <a:r>
              <a:rPr lang="en-NZ" altLang="en-US" sz="3600"/>
              <a:t> remain on the waiting list</a:t>
            </a:r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1140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57088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EXTENT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1958104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683567" y="457201"/>
            <a:ext cx="7927033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/>
              <a:t>INDEPENDENT RESEARCH COMMISSIONED</a:t>
            </a:r>
            <a:endParaRPr lang="en-NZ" sz="3200" b="1" dirty="0"/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457200" y="1219200"/>
            <a:ext cx="8001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r>
              <a:rPr lang="en-NZ" altLang="en-US" sz="2800"/>
              <a:t>1100 renters completed online survey in April 2016.</a:t>
            </a:r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endParaRPr lang="en-NZ" altLang="en-US" sz="2800"/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r>
              <a:rPr lang="en-NZ" altLang="en-US" sz="2800"/>
              <a:t>74% had either citizenship or permanent residency.</a:t>
            </a:r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endParaRPr lang="en-NZ" altLang="en-US" sz="2800"/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r>
              <a:rPr lang="en-NZ" altLang="en-US" sz="2800"/>
              <a:t>87% of respondents who rented in other parts of NZ consider affordability in the District worse than the rest of the country.</a:t>
            </a:r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endParaRPr lang="en-NZ" altLang="en-US" sz="2800"/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r>
              <a:rPr lang="en-NZ" altLang="en-US" sz="2800" b="1">
                <a:solidFill>
                  <a:srgbClr val="FF0000"/>
                </a:solidFill>
              </a:rPr>
              <a:t>92% of respondents consider housing affordability a barrier to their long term commitment to the District.</a:t>
            </a:r>
          </a:p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endParaRPr lang="en-NZ" altLang="en-US" sz="2800"/>
          </a:p>
        </p:txBody>
      </p:sp>
      <p:pic>
        <p:nvPicPr>
          <p:cNvPr id="7" name="Picture 6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200" y="5410200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205651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6049" y="3344915"/>
            <a:ext cx="59650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Welcome and Introductions</a:t>
            </a:r>
          </a:p>
          <a:p>
            <a:pPr algn="ctr"/>
            <a:endParaRPr lang="en-NZ" sz="3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Mayor Jim Boult and Councillor John MacDonald ( Chair )</a:t>
            </a:r>
            <a:endParaRPr lang="en-NZ" sz="16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683567" y="457201"/>
            <a:ext cx="7927033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/>
              <a:t>INDEPENDENT RESEARCH COMMISSIONED</a:t>
            </a:r>
            <a:endParaRPr lang="en-NZ" sz="3200" b="1" dirty="0"/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457200" y="1219200"/>
            <a:ext cx="77454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Ø"/>
            </a:pPr>
            <a:r>
              <a:rPr lang="en-NZ" altLang="en-US"/>
              <a:t>Common theme in qualitative responses included:</a:t>
            </a:r>
          </a:p>
          <a:p>
            <a:pPr lvl="1"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§"/>
            </a:pPr>
            <a:r>
              <a:rPr lang="en-NZ" altLang="en-US" sz="3200"/>
              <a:t>Frustration and anger at high cost of renting and unreasonable ongoing rent increases;</a:t>
            </a:r>
          </a:p>
          <a:p>
            <a:pPr lvl="1"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§"/>
            </a:pPr>
            <a:r>
              <a:rPr lang="en-NZ" altLang="en-US" sz="3200"/>
              <a:t>Affordability issues causing housing stress and forcing families to leave town - including long-term locals;</a:t>
            </a:r>
          </a:p>
          <a:p>
            <a:pPr lvl="1" eaLnBrk="1" hangingPunct="1">
              <a:spcBef>
                <a:spcPct val="0"/>
              </a:spcBef>
              <a:buClr>
                <a:srgbClr val="CCFF99"/>
              </a:buClr>
              <a:buFont typeface="Wingdings" pitchFamily="2" charset="2"/>
              <a:buChar char="§"/>
            </a:pPr>
            <a:r>
              <a:rPr lang="en-NZ" altLang="en-US" sz="3200"/>
              <a:t>Security of tenure is a constant issue for many.</a:t>
            </a:r>
          </a:p>
        </p:txBody>
      </p:sp>
      <p:pic>
        <p:nvPicPr>
          <p:cNvPr id="7" name="Picture 6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9545" y="4880153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3889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566738" y="1447800"/>
            <a:ext cx="8229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Airbnb taking long term rentals off market.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Lack of rental supply driving rents to excessively high levels.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Increase in overcrowding of families.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Affordability issues causing housing stress and forcing families to leave Queenstown.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endParaRPr lang="en-NZ" altLang="en-US" sz="3600"/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7285" y="4887041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57088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SUMMARY OF THE PROBLEMS</a:t>
            </a:r>
          </a:p>
        </p:txBody>
      </p:sp>
    </p:spTree>
    <p:extLst>
      <p:ext uri="{BB962C8B-B14F-4D97-AF65-F5344CB8AC3E}">
        <p14:creationId xmlns:p14="http://schemas.microsoft.com/office/powerpoint/2010/main" val="3203131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566738" y="1905000"/>
            <a:ext cx="72818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No incentive for builders to build entry level homes.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Security of tenure issues.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Property market jumped ~40% in past 18 months – cutting out first home buyers.</a:t>
            </a:r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9545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57088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SUMMARY OF THE PROBLEMS</a:t>
            </a:r>
          </a:p>
        </p:txBody>
      </p:sp>
    </p:spTree>
    <p:extLst>
      <p:ext uri="{BB962C8B-B14F-4D97-AF65-F5344CB8AC3E}">
        <p14:creationId xmlns:p14="http://schemas.microsoft.com/office/powerpoint/2010/main" val="9516436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8229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/>
              <a:t>PC24 – needs strengthened and standardised.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/>
              <a:t>Enforcement of existing Stakeholder Deeds.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/>
              <a:t>Lack of a District-wide Housing Plan. 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/>
              <a:t>Shared Ownership programme unworkable in current market conditions.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/>
              <a:t>Waiting list mounting while Trust seeks land for a large scale development.</a:t>
            </a:r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140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52516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CHALLENGES QLCHT FACES…</a:t>
            </a:r>
          </a:p>
        </p:txBody>
      </p:sp>
    </p:spTree>
    <p:extLst>
      <p:ext uri="{BB962C8B-B14F-4D97-AF65-F5344CB8AC3E}">
        <p14:creationId xmlns:p14="http://schemas.microsoft.com/office/powerpoint/2010/main" val="28390856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360363" y="1023938"/>
            <a:ext cx="8229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QLCHT waiting list grows.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More distressed families leave town.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Employers find it even more difficult to attract and retain key staff –  effecting local economy.</a:t>
            </a:r>
          </a:p>
          <a:p>
            <a:pPr eaLnBrk="1" hangingPunct="1">
              <a:spcBef>
                <a:spcPct val="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NZ" altLang="en-US" sz="3600"/>
              <a:t>Housing stress puts pressure on other core social services, eg Jigsaw, Happiness House.</a:t>
            </a:r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140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66994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WHAT HAPPENS IF WE DO NOTHING?</a:t>
            </a:r>
          </a:p>
        </p:txBody>
      </p:sp>
    </p:spTree>
    <p:extLst>
      <p:ext uri="{BB962C8B-B14F-4D97-AF65-F5344CB8AC3E}">
        <p14:creationId xmlns:p14="http://schemas.microsoft.com/office/powerpoint/2010/main" val="557980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360363" y="1600200"/>
            <a:ext cx="8229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en-NZ" altLang="en-US" sz="3600" dirty="0" smtClean="0">
                <a:latin typeface="Calibri" pitchFamily="34" charset="0"/>
              </a:rPr>
              <a:t>Schools, sports &amp; community groups disrupted from families coming and going.</a:t>
            </a:r>
          </a:p>
          <a:p>
            <a:pPr eaLnBrk="1" hangingPunct="1"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en-NZ" altLang="en-US" sz="3600" dirty="0" smtClean="0">
                <a:latin typeface="Calibri" pitchFamily="34" charset="0"/>
              </a:rPr>
              <a:t>Households can’t progress along the</a:t>
            </a:r>
          </a:p>
          <a:p>
            <a:pPr marL="0" indent="0" eaLnBrk="1" hangingPunct="1">
              <a:buClr>
                <a:srgbClr val="92D050"/>
              </a:buClr>
              <a:defRPr/>
            </a:pPr>
            <a:r>
              <a:rPr lang="en-NZ" altLang="en-US" sz="3600" dirty="0" smtClean="0">
                <a:latin typeface="Calibri" pitchFamily="34" charset="0"/>
              </a:rPr>
              <a:t>    housing continuum.</a:t>
            </a:r>
          </a:p>
          <a:p>
            <a:pPr marL="0" indent="0" eaLnBrk="1" hangingPunct="1"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lang="en-NZ" altLang="en-US" sz="3600" dirty="0">
                <a:solidFill>
                  <a:prstClr val="black"/>
                </a:solidFill>
                <a:latin typeface="Calibri" pitchFamily="34" charset="0"/>
              </a:rPr>
              <a:t>Queenstown becomes another Aspen.</a:t>
            </a:r>
          </a:p>
          <a:p>
            <a:pPr marL="0" indent="0" eaLnBrk="1" hangingPunct="1">
              <a:buClr>
                <a:srgbClr val="92D050"/>
              </a:buClr>
              <a:defRPr/>
            </a:pPr>
            <a:endParaRPr lang="en-NZ" altLang="en-US" sz="3600" dirty="0" smtClean="0">
              <a:latin typeface="Calibri" pitchFamily="34" charset="0"/>
            </a:endParaRPr>
          </a:p>
        </p:txBody>
      </p:sp>
      <p:pic>
        <p:nvPicPr>
          <p:cNvPr id="5" name="Picture 4" descr="QLCHT logo CMYK(new)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140" y="4900935"/>
            <a:ext cx="1184455" cy="1309397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552" y="404664"/>
            <a:ext cx="6699448" cy="584775"/>
          </a:xfrm>
          <a:prstGeom prst="rect">
            <a:avLst/>
          </a:prstGeom>
          <a:gradFill flip="none" rotWithShape="1">
            <a:gsLst>
              <a:gs pos="0">
                <a:srgbClr val="0066CC">
                  <a:tint val="66000"/>
                  <a:satMod val="160000"/>
                </a:srgbClr>
              </a:gs>
              <a:gs pos="50000">
                <a:srgbClr val="0066CC">
                  <a:tint val="44500"/>
                  <a:satMod val="160000"/>
                </a:srgbClr>
              </a:gs>
              <a:gs pos="100000">
                <a:srgbClr val="0066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gradFill>
              <a:gsLst>
                <a:gs pos="0">
                  <a:srgbClr val="DDEBCF"/>
                </a:gs>
                <a:gs pos="7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NZ" sz="3200" b="1" dirty="0" smtClean="0">
                <a:solidFill>
                  <a:prstClr val="black"/>
                </a:solidFill>
              </a:rPr>
              <a:t>WHAT HAPPENS IF WE DO NOTHING?</a:t>
            </a:r>
          </a:p>
        </p:txBody>
      </p:sp>
    </p:spTree>
    <p:extLst>
      <p:ext uri="{BB962C8B-B14F-4D97-AF65-F5344CB8AC3E}">
        <p14:creationId xmlns:p14="http://schemas.microsoft.com/office/powerpoint/2010/main" val="1130973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0"/>
            <a:ext cx="7369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6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3138" y="3344915"/>
            <a:ext cx="6173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latin typeface="Century Gothic" panose="020B0502020202020204" pitchFamily="34" charset="0"/>
              </a:rPr>
              <a:t>What’s happening elsewhere?</a:t>
            </a:r>
          </a:p>
          <a:p>
            <a:endParaRPr lang="en-NZ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Scott Figenshow (Community Housing Aotearoa)</a:t>
            </a: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0" y="0"/>
            <a:ext cx="7249828" cy="65039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7881" y="1864659"/>
            <a:ext cx="7781365" cy="4016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300" dirty="0"/>
              <a:t/>
            </a:r>
            <a:br>
              <a:rPr lang="en-NZ" sz="3300" dirty="0"/>
            </a:br>
            <a:r>
              <a:rPr lang="en-NZ" sz="3700" b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What’s Happening Elsewhere- </a:t>
            </a:r>
          </a:p>
          <a:p>
            <a:pPr algn="ctr"/>
            <a:r>
              <a:rPr lang="en-NZ" sz="3700" b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 Evidence to Action</a:t>
            </a:r>
          </a:p>
          <a:p>
            <a:pPr algn="ctr"/>
            <a:endParaRPr lang="en-NZ" sz="1500" b="1" dirty="0" smtClean="0">
              <a:solidFill>
                <a:srgbClr val="4986B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NZ" sz="2500" b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Scott </a:t>
            </a:r>
            <a:r>
              <a:rPr lang="en-NZ" sz="2500" b="1" dirty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Figenshow</a:t>
            </a:r>
            <a:br>
              <a:rPr lang="en-NZ" sz="2500" b="1" dirty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NZ" sz="2500" b="1" i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Chief Executive, </a:t>
            </a:r>
          </a:p>
          <a:p>
            <a:pPr algn="ctr"/>
            <a:r>
              <a:rPr lang="en-NZ" sz="2500" b="1" i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 Housing </a:t>
            </a:r>
            <a:r>
              <a:rPr lang="en-NZ" sz="2500" b="1" i="1" dirty="0" err="1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Aotearoa</a:t>
            </a:r>
            <a:endParaRPr lang="en-NZ" sz="2500" b="1" i="1" dirty="0" smtClean="0">
              <a:solidFill>
                <a:srgbClr val="4986B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NZ" sz="2500" b="1" i="1" dirty="0">
              <a:solidFill>
                <a:srgbClr val="4986B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NZ" sz="2500" b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Queenstown Housing Affordability Taskforce</a:t>
            </a:r>
          </a:p>
          <a:p>
            <a:pPr algn="ctr"/>
            <a:r>
              <a:rPr lang="en-NZ" sz="2500" b="1" dirty="0" smtClean="0">
                <a:solidFill>
                  <a:srgbClr val="4986B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April 2017</a:t>
            </a:r>
          </a:p>
          <a:p>
            <a:pPr algn="ctr"/>
            <a:endParaRPr lang="en-US" sz="2100" b="1" i="1" dirty="0">
              <a:solidFill>
                <a:srgbClr val="4986B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517" y="4105835"/>
            <a:ext cx="8570259" cy="21601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To Cover: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The national picture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Actions in high and medium growth cities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Evidence for Solutions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A range of interventions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021" y="0"/>
            <a:ext cx="9105979" cy="372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840" y="3377705"/>
            <a:ext cx="42675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What’s the problem?</a:t>
            </a:r>
          </a:p>
          <a:p>
            <a:pPr algn="ctr"/>
            <a:endParaRPr lang="en-NZ" sz="1600" dirty="0" smtClean="0">
              <a:latin typeface="Century Gothic" panose="020B0502020202020204" pitchFamily="34" charset="0"/>
            </a:endParaRP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 Ian </a:t>
            </a:r>
            <a:r>
              <a:rPr lang="en-NZ" sz="1600" dirty="0">
                <a:latin typeface="Century Gothic" panose="020B0502020202020204" pitchFamily="34" charset="0"/>
              </a:rPr>
              <a:t>B</a:t>
            </a:r>
            <a:r>
              <a:rPr lang="en-NZ" sz="1600" dirty="0" smtClean="0">
                <a:latin typeface="Century Gothic" panose="020B0502020202020204" pitchFamily="34" charset="0"/>
              </a:rPr>
              <a:t>ayliss (QLDC)</a:t>
            </a: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and</a:t>
            </a: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Julie Scott (QLCHT) </a:t>
            </a:r>
          </a:p>
          <a:p>
            <a:pPr algn="ctr"/>
            <a:endParaRPr lang="en-NZ" sz="16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20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154"/>
            <a:ext cx="9180843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4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908" y="33546"/>
            <a:ext cx="7333129" cy="682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2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656345"/>
              </p:ext>
            </p:extLst>
          </p:nvPr>
        </p:nvGraphicFramePr>
        <p:xfrm>
          <a:off x="1595719" y="1218474"/>
          <a:ext cx="5605180" cy="5349594"/>
        </p:xfrm>
        <a:graphic>
          <a:graphicData uri="http://schemas.openxmlformats.org/drawingml/2006/table">
            <a:tbl>
              <a:tblPr/>
              <a:tblGrid>
                <a:gridCol w="756255"/>
                <a:gridCol w="4014821"/>
                <a:gridCol w="834104"/>
              </a:tblGrid>
              <a:tr h="45098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CHRA  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Community Housing Organisation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# Homes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Tāmaki Housing Association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Accessible Properties Ltd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Ōtautahi Community Housing Trust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The Selwyn Foundation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Habitat for Humanity New Zealand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Trust House Limited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The Salvation Army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CORT Community Housing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New Zealand Housing Foundation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Tauranga Community Housing Trust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Queenstown Lakes Community Housing Trust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Comcare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Trust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Abbeyfield NZ Inc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Homes of Choice Limited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37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LinkPeople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7130" y="141256"/>
            <a:ext cx="6472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Growing Sector: </a:t>
            </a:r>
            <a:endParaRPr lang="en-US" sz="3200" dirty="0" smtClean="0"/>
          </a:p>
          <a:p>
            <a:pPr algn="ctr"/>
            <a:r>
              <a:rPr lang="en-US" sz="3200" dirty="0" smtClean="0"/>
              <a:t>Top </a:t>
            </a:r>
            <a:r>
              <a:rPr lang="en-US" sz="3200" dirty="0"/>
              <a:t>15 operate 10,700 homes</a:t>
            </a:r>
          </a:p>
        </p:txBody>
      </p:sp>
    </p:spTree>
    <p:extLst>
      <p:ext uri="{BB962C8B-B14F-4D97-AF65-F5344CB8AC3E}">
        <p14:creationId xmlns:p14="http://schemas.microsoft.com/office/powerpoint/2010/main" val="2664147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5848" y="1321003"/>
            <a:ext cx="5002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Actions in High and Medium Growth Cities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0975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95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951" y="4248035"/>
            <a:ext cx="72090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October 2016:  Adopted a 5-10% target for affordable rental housing for low and very low income households in all new development in new urban renewal and greenfield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57"/>
            <a:ext cx="7743787" cy="37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877"/>
            <a:ext cx="9144000" cy="61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57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65322" y="865319"/>
            <a:ext cx="6922575" cy="51919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417" y="5239161"/>
            <a:ext cx="652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Evidence supporting solutions</a:t>
            </a:r>
          </a:p>
        </p:txBody>
      </p:sp>
    </p:spTree>
    <p:extLst>
      <p:ext uri="{BB962C8B-B14F-4D97-AF65-F5344CB8AC3E}">
        <p14:creationId xmlns:p14="http://schemas.microsoft.com/office/powerpoint/2010/main" val="9994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5" y="523875"/>
            <a:ext cx="5410200" cy="371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5399" y="4633993"/>
            <a:ext cx="7594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“. . .Perhaps </a:t>
            </a:r>
            <a:r>
              <a:rPr lang="en-US" sz="2400" b="1" dirty="0">
                <a:latin typeface="Arial" charset="0"/>
              </a:rPr>
              <a:t>more importantly for the District will be the development of expertise and institutional capacity, to address housing affordability over the longer term. </a:t>
            </a:r>
            <a:r>
              <a:rPr lang="en-US" sz="2400" b="1" dirty="0" smtClean="0">
                <a:latin typeface="Arial" charset="0"/>
              </a:rPr>
              <a:t>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10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4" y="652337"/>
            <a:ext cx="8058427" cy="229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96" y="2789689"/>
            <a:ext cx="7764511" cy="3409633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2773203" y="4401520"/>
            <a:ext cx="2852683" cy="1038385"/>
          </a:xfrm>
          <a:prstGeom prst="don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883" y="2571859"/>
            <a:ext cx="1002543" cy="3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863" y="3377705"/>
            <a:ext cx="4461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NZ" sz="1600" dirty="0" smtClean="0">
              <a:latin typeface="Century Gothic" panose="020B0502020202020204" pitchFamily="34" charset="0"/>
            </a:endParaRPr>
          </a:p>
          <a:p>
            <a:pPr algn="ctr"/>
            <a:r>
              <a:rPr lang="en-NZ" sz="1600" b="1" dirty="0" smtClean="0">
                <a:latin typeface="Century Gothic" panose="020B0502020202020204" pitchFamily="34" charset="0"/>
              </a:rPr>
              <a:t> Ian Bayliss, QLDC Manager Planning Policy</a:t>
            </a:r>
          </a:p>
          <a:p>
            <a:pPr algn="ctr"/>
            <a:endParaRPr lang="en-NZ" sz="1600" dirty="0" smtClean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20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1" y="257174"/>
            <a:ext cx="6124574" cy="59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326" y="-417390"/>
            <a:ext cx="5621893" cy="72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" y="1472340"/>
            <a:ext cx="8985076" cy="3905573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5734373" y="4618497"/>
            <a:ext cx="1363851" cy="1038385"/>
          </a:xfrm>
          <a:prstGeom prst="don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4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4" y="814134"/>
            <a:ext cx="7943086" cy="4523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231" y="5586736"/>
            <a:ext cx="286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Rental: </a:t>
            </a:r>
            <a:r>
              <a:rPr lang="en-US" dirty="0" smtClean="0"/>
              <a:t>1274+209 = </a:t>
            </a:r>
            <a:r>
              <a:rPr lang="en-US" dirty="0"/>
              <a:t>1483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9459" y="5586736"/>
            <a:ext cx="309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Shared Own: 93 + 1542 = 1635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128" y="220700"/>
            <a:ext cx="823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2007: First mapping of Demand across the Continuum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06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09" y="668281"/>
            <a:ext cx="8307092" cy="4145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90" y="3390533"/>
            <a:ext cx="2390775" cy="56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373" y="4814006"/>
            <a:ext cx="7217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“We found no significant variation in house price changes in Queenstown between houses </a:t>
            </a:r>
            <a:r>
              <a:rPr lang="en-US" b="1" dirty="0" err="1"/>
              <a:t>neighbouring</a:t>
            </a:r>
            <a:r>
              <a:rPr lang="en-US" b="1" dirty="0"/>
              <a:t> affordable properties and control groups. The benefits clearly outweigh any risks,” </a:t>
            </a:r>
            <a:endParaRPr lang="en-US" b="1" dirty="0" smtClean="0"/>
          </a:p>
          <a:p>
            <a:endParaRPr lang="en-US" b="1" dirty="0">
              <a:effectLst/>
            </a:endParaRPr>
          </a:p>
          <a:p>
            <a:r>
              <a:rPr lang="en-US" b="1" dirty="0" smtClean="0"/>
              <a:t>$14.4m land value + 4.8m Crown grants. . . Now $28m community asset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3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7" y="612733"/>
            <a:ext cx="8334920" cy="2665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970" y="3973065"/>
            <a:ext cx="7191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“. . . </a:t>
            </a:r>
            <a:r>
              <a:rPr lang="en-US" sz="2400" u="sng" dirty="0"/>
              <a:t>mandatory</a:t>
            </a:r>
            <a:r>
              <a:rPr lang="en-US" sz="2400" dirty="0"/>
              <a:t> programs in strong housing markets that have </a:t>
            </a:r>
            <a:r>
              <a:rPr lang="en-US" sz="2400" u="sng" dirty="0"/>
              <a:t>predictable rules</a:t>
            </a:r>
            <a:r>
              <a:rPr lang="en-US" sz="2400" dirty="0"/>
              <a:t>, well-designed </a:t>
            </a:r>
            <a:r>
              <a:rPr lang="en-US" sz="2400" u="sng" dirty="0"/>
              <a:t>cost offsets</a:t>
            </a:r>
            <a:r>
              <a:rPr lang="en-US" sz="2400" dirty="0"/>
              <a:t>, and </a:t>
            </a:r>
            <a:r>
              <a:rPr lang="en-US" sz="2400" u="sng" dirty="0"/>
              <a:t>flexible compliance alternatives</a:t>
            </a:r>
            <a:r>
              <a:rPr lang="en-US" sz="2400" dirty="0"/>
              <a:t> tend to be the most effective types of inclusionary housing programs.”</a:t>
            </a:r>
          </a:p>
        </p:txBody>
      </p:sp>
    </p:spTree>
    <p:extLst>
      <p:ext uri="{BB962C8B-B14F-4D97-AF65-F5344CB8AC3E}">
        <p14:creationId xmlns:p14="http://schemas.microsoft.com/office/powerpoint/2010/main" val="863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Appetite to consider? </a:t>
            </a:r>
            <a:br>
              <a:rPr lang="en-US" dirty="0" smtClean="0"/>
            </a:br>
            <a:r>
              <a:rPr lang="en-US" dirty="0" smtClean="0"/>
              <a:t>A range of interventions-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63293" y="1877291"/>
            <a:ext cx="6857998" cy="310341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Retention options</a:t>
            </a:r>
          </a:p>
          <a:p>
            <a:pPr lvl="1"/>
            <a:r>
              <a:rPr lang="en-US" dirty="0"/>
              <a:t>Council Ownership – Trust - Covenant</a:t>
            </a:r>
          </a:p>
          <a:p>
            <a:r>
              <a:rPr lang="en-US" dirty="0" smtClean="0"/>
              <a:t>Investment </a:t>
            </a:r>
            <a:r>
              <a:rPr lang="en-US" dirty="0"/>
              <a:t>in Affordable Housing:  Revenue options</a:t>
            </a:r>
          </a:p>
          <a:p>
            <a:pPr lvl="1"/>
            <a:r>
              <a:rPr lang="en-US" dirty="0"/>
              <a:t>Bed </a:t>
            </a:r>
            <a:r>
              <a:rPr lang="en-US" dirty="0" smtClean="0"/>
              <a:t>Tax</a:t>
            </a:r>
          </a:p>
          <a:p>
            <a:pPr lvl="1"/>
            <a:r>
              <a:rPr lang="en-US" dirty="0" smtClean="0"/>
              <a:t>Long term, low fixed rate interest debt</a:t>
            </a:r>
          </a:p>
          <a:p>
            <a:pPr lvl="1"/>
            <a:r>
              <a:rPr lang="en-US" dirty="0" err="1" smtClean="0"/>
              <a:t>Capitalised</a:t>
            </a:r>
            <a:r>
              <a:rPr lang="en-US" dirty="0" smtClean="0"/>
              <a:t> Accommodation Supplement</a:t>
            </a:r>
          </a:p>
          <a:p>
            <a:r>
              <a:rPr lang="en-US" dirty="0" smtClean="0"/>
              <a:t>Improved benefits for households</a:t>
            </a:r>
          </a:p>
          <a:p>
            <a:pPr lvl="1"/>
            <a:r>
              <a:rPr lang="en-US" dirty="0" smtClean="0"/>
              <a:t>Accommodation Supplement update</a:t>
            </a:r>
          </a:p>
          <a:p>
            <a:r>
              <a:rPr lang="en-US" dirty="0" smtClean="0"/>
              <a:t>Incentives with Retention of Affordability</a:t>
            </a:r>
            <a:endParaRPr lang="en-US" dirty="0"/>
          </a:p>
          <a:p>
            <a:pPr lvl="1"/>
            <a:r>
              <a:rPr lang="en-US" dirty="0"/>
              <a:t>Deferred payment of </a:t>
            </a:r>
            <a:r>
              <a:rPr lang="en-US" dirty="0" smtClean="0"/>
              <a:t>GST</a:t>
            </a:r>
            <a:endParaRPr lang="en-US" dirty="0"/>
          </a:p>
          <a:p>
            <a:pPr lvl="1"/>
            <a:r>
              <a:rPr lang="en-US" dirty="0"/>
              <a:t>Deferred payment of Development </a:t>
            </a:r>
            <a:r>
              <a:rPr lang="en-US" dirty="0" smtClean="0"/>
              <a:t>Contributions</a:t>
            </a:r>
          </a:p>
          <a:p>
            <a:pPr lvl="1"/>
            <a:r>
              <a:rPr lang="en-US" dirty="0" smtClean="0"/>
              <a:t>Density bonus</a:t>
            </a:r>
          </a:p>
          <a:p>
            <a:pPr lvl="1"/>
            <a:r>
              <a:rPr lang="en-US" dirty="0" smtClean="0"/>
              <a:t>Reduced parking</a:t>
            </a:r>
          </a:p>
          <a:p>
            <a:pPr lvl="1"/>
            <a:r>
              <a:rPr lang="en-US" dirty="0" smtClean="0"/>
              <a:t>Fast track consenting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17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67" y="19846"/>
            <a:ext cx="4897464" cy="68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67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413" y="3212976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The role of Queenstown Mayoral Taskforce on Housing Affordability</a:t>
            </a:r>
            <a:endParaRPr lang="en-NZ" sz="1600" dirty="0" smtClean="0">
              <a:latin typeface="Century Gothic" panose="020B0502020202020204" pitchFamily="34" charset="0"/>
            </a:endParaRPr>
          </a:p>
          <a:p>
            <a:pPr algn="ctr"/>
            <a:endParaRPr lang="en-NZ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Councillor John MacDonald (Chair )</a:t>
            </a: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9662" y="3344915"/>
            <a:ext cx="548579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What are some options for </a:t>
            </a:r>
          </a:p>
          <a:p>
            <a:pPr algn="ctr"/>
            <a:r>
              <a:rPr lang="en-NZ" sz="3200" b="1" dirty="0" smtClean="0">
                <a:latin typeface="Century Gothic" panose="020B0502020202020204" pitchFamily="34" charset="0"/>
              </a:rPr>
              <a:t>Queenstown Lakes?</a:t>
            </a:r>
          </a:p>
          <a:p>
            <a:pPr algn="ctr"/>
            <a:endParaRPr lang="en-NZ" sz="3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NZ" sz="1600" dirty="0" smtClean="0">
                <a:latin typeface="Century Gothic" panose="020B0502020202020204" pitchFamily="34" charset="0"/>
              </a:rPr>
              <a:t>Facilitated Discussion</a:t>
            </a:r>
            <a:endParaRPr lang="en-NZ" sz="16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 txBox="1">
            <a:spLocks/>
          </p:cNvSpPr>
          <p:nvPr/>
        </p:nvSpPr>
        <p:spPr bwMode="auto">
          <a:xfrm>
            <a:off x="14808" y="8458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9pPr>
          </a:lstStyle>
          <a:p>
            <a:pPr algn="ctr"/>
            <a:r>
              <a:rPr lang="en-US" altLang="en-US" sz="4000" dirty="0" smtClean="0">
                <a:solidFill>
                  <a:schemeClr val="bg1"/>
                </a:solidFill>
                <a:latin typeface="Arial" charset="0"/>
              </a:rPr>
              <a:t>Council position on PDP</a:t>
            </a:r>
            <a:endParaRPr lang="en-NZ" altLang="en-US" sz="4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1" descr="Mtn Scene article 1972.JPG"/>
          <p:cNvPicPr>
            <a:picLocks noChangeAspect="1"/>
          </p:cNvPicPr>
          <p:nvPr/>
        </p:nvPicPr>
        <p:blipFill>
          <a:blip r:embed="rId3" cstate="print"/>
          <a:srcRect b="44792"/>
          <a:stretch>
            <a:fillRect/>
          </a:stretch>
        </p:blipFill>
        <p:spPr bwMode="auto">
          <a:xfrm>
            <a:off x="426032" y="332656"/>
            <a:ext cx="8178416" cy="638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6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4" y="1268760"/>
            <a:ext cx="3816424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6755" y="3382186"/>
            <a:ext cx="37818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latin typeface="Century Gothic" panose="020B0502020202020204" pitchFamily="34" charset="0"/>
              </a:rPr>
              <a:t>Where to next?</a:t>
            </a:r>
          </a:p>
          <a:p>
            <a:endParaRPr lang="en-NZ" sz="1600" dirty="0">
              <a:latin typeface="Century Gothic" panose="020B0502020202020204" pitchFamily="34" charset="0"/>
            </a:endParaRPr>
          </a:p>
          <a:p>
            <a:r>
              <a:rPr lang="en-NZ" sz="1600" dirty="0" smtClean="0">
                <a:latin typeface="Century Gothic" panose="020B0502020202020204" pitchFamily="34" charset="0"/>
              </a:rPr>
              <a:t>Councillor John MacDonald (Chair )</a:t>
            </a:r>
            <a:endParaRPr lang="en-NZ" sz="16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rebeccan\Desktop\QLDC LOGO 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06" y="1073412"/>
            <a:ext cx="4632750" cy="1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 txBox="1">
            <a:spLocks/>
          </p:cNvSpPr>
          <p:nvPr/>
        </p:nvSpPr>
        <p:spPr bwMode="auto">
          <a:xfrm>
            <a:off x="14808" y="8458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  <a:cs typeface="Arial" charset="0"/>
              </a:defRPr>
            </a:lvl9pPr>
          </a:lstStyle>
          <a:p>
            <a:pPr algn="ctr"/>
            <a:r>
              <a:rPr lang="en-US" altLang="en-US" sz="4000" dirty="0" smtClean="0">
                <a:latin typeface="Arial" charset="0"/>
              </a:rPr>
              <a:t>Drivers</a:t>
            </a:r>
            <a:endParaRPr lang="en-NZ" altLang="en-US" sz="4000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10540" cy="49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Economic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772400" cy="4114800"/>
          </a:xfrm>
        </p:spPr>
        <p:txBody>
          <a:bodyPr/>
          <a:lstStyle/>
          <a:p>
            <a:r>
              <a:rPr lang="en-NZ" sz="2400" dirty="0"/>
              <a:t>d</a:t>
            </a:r>
            <a:r>
              <a:rPr lang="en-NZ" sz="2400" dirty="0" smtClean="0"/>
              <a:t>ifficulty in recruiting and retaining staff </a:t>
            </a:r>
          </a:p>
          <a:p>
            <a:pPr marL="0" indent="0">
              <a:buNone/>
            </a:pPr>
            <a:r>
              <a:rPr lang="en-NZ" sz="2400" dirty="0" smtClean="0"/>
              <a:t> 	- high turnover at all levels</a:t>
            </a:r>
          </a:p>
        </p:txBody>
      </p:sp>
      <p:graphicFrame>
        <p:nvGraphicFramePr>
          <p:cNvPr id="5" name="Chart 4" title="Median House Price 2005-2016"/>
          <p:cNvGraphicFramePr/>
          <p:nvPr>
            <p:extLst>
              <p:ext uri="{D42A27DB-BD31-4B8C-83A1-F6EECF244321}">
                <p14:modId xmlns:p14="http://schemas.microsoft.com/office/powerpoint/2010/main" val="2989690643"/>
              </p:ext>
            </p:extLst>
          </p:nvPr>
        </p:nvGraphicFramePr>
        <p:xfrm>
          <a:off x="1043608" y="2636912"/>
          <a:ext cx="6048672" cy="40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7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Economic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772400" cy="4114800"/>
          </a:xfrm>
        </p:spPr>
        <p:txBody>
          <a:bodyPr/>
          <a:lstStyle/>
          <a:p>
            <a:r>
              <a:rPr lang="en-NZ" sz="2400" dirty="0" smtClean="0"/>
              <a:t>Reluctance to expand businesses or attract new business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73349945"/>
              </p:ext>
            </p:extLst>
          </p:nvPr>
        </p:nvGraphicFramePr>
        <p:xfrm>
          <a:off x="1331640" y="2348880"/>
          <a:ext cx="619268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99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NZ" sz="4000" kern="1200" dirty="0">
                <a:latin typeface="Arial" charset="0"/>
                <a:ea typeface="+mn-ea"/>
                <a:cs typeface="Arial" charset="0"/>
              </a:rPr>
              <a:t>Economic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772400" cy="4114800"/>
          </a:xfrm>
        </p:spPr>
        <p:txBody>
          <a:bodyPr/>
          <a:lstStyle/>
          <a:p>
            <a:r>
              <a:rPr lang="en-NZ" sz="2400" dirty="0" smtClean="0"/>
              <a:t>Proliferation of visitor accommodation - Airbnb</a:t>
            </a:r>
          </a:p>
        </p:txBody>
      </p:sp>
      <p:pic>
        <p:nvPicPr>
          <p:cNvPr id="5" name="Picture 4" descr="C:\Users\ianb\AppData\Local\Microsoft\Windows\Temporary Internet Files\Content.IE5\Y1IG8DF6\Rent affordability index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040560" cy="33204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5616" y="2420888"/>
            <a:ext cx="70567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Ratio of Average Household Incomes to Average Rents</a:t>
            </a:r>
            <a:endParaRPr lang="en-NZ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2075</Words>
  <Application>Microsoft Office PowerPoint</Application>
  <PresentationFormat>On-screen Show (4:3)</PresentationFormat>
  <Paragraphs>382</Paragraphs>
  <Slides>50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</vt:lpstr>
      <vt:lpstr>Economic</vt:lpstr>
      <vt:lpstr>Economic</vt:lpstr>
      <vt:lpstr>Economic</vt:lpstr>
      <vt:lpstr>Social</vt:lpstr>
      <vt:lpstr>Social</vt:lpstr>
      <vt:lpstr>Environmental</vt:lpstr>
      <vt:lpstr>Environmental</vt:lpstr>
      <vt:lpstr>Great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Appetite to consider?  A range of interventions-</vt:lpstr>
      <vt:lpstr>PowerPoint Presentation</vt:lpstr>
      <vt:lpstr>PowerPoint Presentation</vt:lpstr>
      <vt:lpstr>PowerPoint Presentation</vt:lpstr>
      <vt:lpstr>PowerPoint Presentation</vt:lpstr>
    </vt:vector>
  </TitlesOfParts>
  <Company>QLDC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Nash</dc:creator>
  <cp:lastModifiedBy>Rebecca Nash</cp:lastModifiedBy>
  <cp:revision>33</cp:revision>
  <dcterms:created xsi:type="dcterms:W3CDTF">2017-04-06T23:35:44Z</dcterms:created>
  <dcterms:modified xsi:type="dcterms:W3CDTF">2017-05-04T22:20:46Z</dcterms:modified>
</cp:coreProperties>
</file>