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69" r:id="rId7"/>
    <p:sldId id="259" r:id="rId8"/>
    <p:sldId id="261" r:id="rId9"/>
    <p:sldId id="262" r:id="rId10"/>
    <p:sldId id="263" r:id="rId11"/>
    <p:sldId id="264" r:id="rId12"/>
    <p:sldId id="271" r:id="rId13"/>
    <p:sldId id="272" r:id="rId14"/>
    <p:sldId id="270"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61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47B0-84DE-40B3-8DC6-3A9CDBD42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E033321D-8C46-4D18-8E51-227BC5ED1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AD5CB58-FFF3-4D31-BC2E-46DD1561B037}"/>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5" name="Footer Placeholder 4">
            <a:extLst>
              <a:ext uri="{FF2B5EF4-FFF2-40B4-BE49-F238E27FC236}">
                <a16:creationId xmlns:a16="http://schemas.microsoft.com/office/drawing/2014/main" id="{1D0F08C8-8C07-4635-8447-73EB3158BFB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C77C114-975C-43E9-A4E5-27E5ABD0D371}"/>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174384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F479-CB35-4D49-9F31-1B7D1F2CFAF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D6B4CC8-69B0-4FFE-9734-FD00719ED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55CD5D0-4D71-447E-A9C2-05D533B59E85}"/>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5" name="Footer Placeholder 4">
            <a:extLst>
              <a:ext uri="{FF2B5EF4-FFF2-40B4-BE49-F238E27FC236}">
                <a16:creationId xmlns:a16="http://schemas.microsoft.com/office/drawing/2014/main" id="{C0C55CD9-A724-4F36-9875-38324498F92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BAC9715-A653-4066-9BFF-CB9CDD997594}"/>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199105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813BBE-9523-4363-8AA5-A4DD91CFF2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F03E9F9-2CA3-40AF-8570-92073DA0EF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0771AE6-6D40-4110-A0E4-D33DA1DE5034}"/>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5" name="Footer Placeholder 4">
            <a:extLst>
              <a:ext uri="{FF2B5EF4-FFF2-40B4-BE49-F238E27FC236}">
                <a16:creationId xmlns:a16="http://schemas.microsoft.com/office/drawing/2014/main" id="{B1CE3DB0-38EE-434B-8041-5C99DD8CE89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F58D3CF-FC9E-403F-8DC5-DCA01B6CE7A6}"/>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68294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24C0-ED56-4501-8786-637913A24B5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B5895EA-D7F4-48C7-A439-977E5B2BB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2FC7D36-58DB-4F2A-A88B-E611A454630A}"/>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5" name="Footer Placeholder 4">
            <a:extLst>
              <a:ext uri="{FF2B5EF4-FFF2-40B4-BE49-F238E27FC236}">
                <a16:creationId xmlns:a16="http://schemas.microsoft.com/office/drawing/2014/main" id="{D2D7DE1D-6808-45BA-A7AA-C27FC83D8DE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D00428A-F2B2-4F67-BD2B-3C4FD296A42D}"/>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36714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2C9C-E1D0-4D3B-B2F2-7B13A7273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622004C-B308-4770-AB7A-A243679C0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748C56-D107-483C-B645-E16C876FBE9A}"/>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5" name="Footer Placeholder 4">
            <a:extLst>
              <a:ext uri="{FF2B5EF4-FFF2-40B4-BE49-F238E27FC236}">
                <a16:creationId xmlns:a16="http://schemas.microsoft.com/office/drawing/2014/main" id="{FC5E2888-CAC5-44C1-8626-919F77FDB0F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D30F9A9-4235-46B5-8429-06AB3C149F80}"/>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194223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03C5-889F-4DE9-AFA6-FB9797CCE10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313BFC1-18BB-459A-91E6-6AFD1F7285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15719ED-4778-4124-B288-1C2AD5A7D2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5E65FBE-2636-4B93-BA59-DAF709A37A07}"/>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6" name="Footer Placeholder 5">
            <a:extLst>
              <a:ext uri="{FF2B5EF4-FFF2-40B4-BE49-F238E27FC236}">
                <a16:creationId xmlns:a16="http://schemas.microsoft.com/office/drawing/2014/main" id="{23411512-033E-4E08-B329-E1C8FD502D0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F7D903A-A140-4B8F-9CF9-4540A177079A}"/>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49911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DD21-636D-4A54-A32E-E5FD0D32053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4412D5E-142E-438B-A539-352717292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90B6C1-3602-44AD-BF7D-2754EE897F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4CDE726-4191-41C4-97CB-0ECAB3109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2D5A7-61CE-4304-B96D-F376928C89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5B133A1-D9F0-4B5C-AF40-06399431CC9C}"/>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8" name="Footer Placeholder 7">
            <a:extLst>
              <a:ext uri="{FF2B5EF4-FFF2-40B4-BE49-F238E27FC236}">
                <a16:creationId xmlns:a16="http://schemas.microsoft.com/office/drawing/2014/main" id="{5376D7BD-6553-4452-9D55-9065BBC47BF8}"/>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84CD7E4-00CC-4005-A906-42ED2A42D15C}"/>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417892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FF77-7D73-42A6-A0A4-85C8D834F570}"/>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14972D3-4BD9-4EF9-B4CF-381735A82F14}"/>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4" name="Footer Placeholder 3">
            <a:extLst>
              <a:ext uri="{FF2B5EF4-FFF2-40B4-BE49-F238E27FC236}">
                <a16:creationId xmlns:a16="http://schemas.microsoft.com/office/drawing/2014/main" id="{38541B58-5406-48FC-8AC0-C463C33D42A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F97F0B11-6C49-419A-A31A-A8A1FFF81A79}"/>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130047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E816C-999B-46CC-87B4-0BE97BDB6019}"/>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3" name="Footer Placeholder 2">
            <a:extLst>
              <a:ext uri="{FF2B5EF4-FFF2-40B4-BE49-F238E27FC236}">
                <a16:creationId xmlns:a16="http://schemas.microsoft.com/office/drawing/2014/main" id="{F4D84F7D-E807-434D-A1D7-C809543D3CA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F32A434-CE34-434C-A9CE-1A4E15365256}"/>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275868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B2A8-2BAC-45C8-91A5-3D3D0E1B3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599F7774-088D-4DF2-A37C-C81D62E97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C43B0FC-3C29-44CC-82F2-457A6A4A90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480EB-6E61-450A-A9E0-CCA930B8B9C3}"/>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6" name="Footer Placeholder 5">
            <a:extLst>
              <a:ext uri="{FF2B5EF4-FFF2-40B4-BE49-F238E27FC236}">
                <a16:creationId xmlns:a16="http://schemas.microsoft.com/office/drawing/2014/main" id="{6EE8C20D-1719-428C-904A-9C4C101DDAA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A402F67-396D-410B-B902-726E8E579063}"/>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363102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AF14-EDEC-4BFF-8AC2-7F847BBCB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AC7557E-A66C-47D3-B524-0729FAF11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F42DAC5-351C-4A64-99B1-1F00FC035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AAC8D-F37D-4B8D-9428-08FC780347C5}"/>
              </a:ext>
            </a:extLst>
          </p:cNvPr>
          <p:cNvSpPr>
            <a:spLocks noGrp="1"/>
          </p:cNvSpPr>
          <p:nvPr>
            <p:ph type="dt" sz="half" idx="10"/>
          </p:nvPr>
        </p:nvSpPr>
        <p:spPr/>
        <p:txBody>
          <a:bodyPr/>
          <a:lstStyle/>
          <a:p>
            <a:fld id="{3931D934-580B-4957-85DA-DDB301A647B7}" type="datetimeFigureOut">
              <a:rPr lang="en-NZ" smtClean="0"/>
              <a:t>28/07/2020</a:t>
            </a:fld>
            <a:endParaRPr lang="en-NZ"/>
          </a:p>
        </p:txBody>
      </p:sp>
      <p:sp>
        <p:nvSpPr>
          <p:cNvPr id="6" name="Footer Placeholder 5">
            <a:extLst>
              <a:ext uri="{FF2B5EF4-FFF2-40B4-BE49-F238E27FC236}">
                <a16:creationId xmlns:a16="http://schemas.microsoft.com/office/drawing/2014/main" id="{B8ED6028-F68E-47A8-A4E8-0FCB0FC4142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74082CE-729E-4891-9244-A9F23B921EDC}"/>
              </a:ext>
            </a:extLst>
          </p:cNvPr>
          <p:cNvSpPr>
            <a:spLocks noGrp="1"/>
          </p:cNvSpPr>
          <p:nvPr>
            <p:ph type="sldNum" sz="quarter" idx="12"/>
          </p:nvPr>
        </p:nvSpPr>
        <p:spPr/>
        <p:txBody>
          <a:bodyPr/>
          <a:lstStyle/>
          <a:p>
            <a:fld id="{22BEC6FC-9AEB-4E64-A598-6BF6257363F7}" type="slidenum">
              <a:rPr lang="en-NZ" smtClean="0"/>
              <a:t>‹#›</a:t>
            </a:fld>
            <a:endParaRPr lang="en-NZ"/>
          </a:p>
        </p:txBody>
      </p:sp>
    </p:spTree>
    <p:extLst>
      <p:ext uri="{BB962C8B-B14F-4D97-AF65-F5344CB8AC3E}">
        <p14:creationId xmlns:p14="http://schemas.microsoft.com/office/powerpoint/2010/main" val="106701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79C07-F165-4AA2-9139-B8910E04E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62D5F1C-5277-42EF-B28A-ECBF83961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0BD7127-F2EF-449A-B5A5-505DF07E7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1D934-580B-4957-85DA-DDB301A647B7}" type="datetimeFigureOut">
              <a:rPr lang="en-NZ" smtClean="0"/>
              <a:t>28/07/2020</a:t>
            </a:fld>
            <a:endParaRPr lang="en-NZ"/>
          </a:p>
        </p:txBody>
      </p:sp>
      <p:sp>
        <p:nvSpPr>
          <p:cNvPr id="5" name="Footer Placeholder 4">
            <a:extLst>
              <a:ext uri="{FF2B5EF4-FFF2-40B4-BE49-F238E27FC236}">
                <a16:creationId xmlns:a16="http://schemas.microsoft.com/office/drawing/2014/main" id="{2E052220-3CB7-41C8-B714-45D91D9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7F1840E4-8999-4389-8FE3-3CF17CF289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EC6FC-9AEB-4E64-A598-6BF6257363F7}" type="slidenum">
              <a:rPr lang="en-NZ" smtClean="0"/>
              <a:t>‹#›</a:t>
            </a:fld>
            <a:endParaRPr lang="en-NZ"/>
          </a:p>
        </p:txBody>
      </p:sp>
    </p:spTree>
    <p:extLst>
      <p:ext uri="{BB962C8B-B14F-4D97-AF65-F5344CB8AC3E}">
        <p14:creationId xmlns:p14="http://schemas.microsoft.com/office/powerpoint/2010/main" val="4063692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CD68EE-609D-41BB-936D-37EB876ABCEC}"/>
              </a:ext>
            </a:extLst>
          </p:cNvPr>
          <p:cNvSpPr>
            <a:spLocks noGrp="1"/>
          </p:cNvSpPr>
          <p:nvPr>
            <p:ph type="title"/>
          </p:nvPr>
        </p:nvSpPr>
        <p:spPr/>
        <p:txBody>
          <a:bodyPr/>
          <a:lstStyle/>
          <a:p>
            <a:r>
              <a:rPr lang="en-NZ" dirty="0"/>
              <a:t>Arthurs Point North</a:t>
            </a:r>
          </a:p>
        </p:txBody>
      </p:sp>
      <p:sp>
        <p:nvSpPr>
          <p:cNvPr id="7" name="Content Placeholder 6">
            <a:extLst>
              <a:ext uri="{FF2B5EF4-FFF2-40B4-BE49-F238E27FC236}">
                <a16:creationId xmlns:a16="http://schemas.microsoft.com/office/drawing/2014/main" id="{5A738CCF-EA5E-40BF-9238-98A634EB520A}"/>
              </a:ext>
            </a:extLst>
          </p:cNvPr>
          <p:cNvSpPr>
            <a:spLocks noGrp="1"/>
          </p:cNvSpPr>
          <p:nvPr>
            <p:ph idx="1"/>
          </p:nvPr>
        </p:nvSpPr>
        <p:spPr/>
        <p:txBody>
          <a:bodyPr/>
          <a:lstStyle/>
          <a:p>
            <a:pPr marL="2743200" lvl="6" indent="0">
              <a:lnSpc>
                <a:spcPct val="100000"/>
              </a:lnSpc>
              <a:buNone/>
            </a:pPr>
            <a:endParaRPr lang="en-NZ" sz="3200" dirty="0"/>
          </a:p>
          <a:p>
            <a:pPr marL="2743200" lvl="6" indent="0">
              <a:lnSpc>
                <a:spcPct val="100000"/>
              </a:lnSpc>
              <a:buNone/>
            </a:pPr>
            <a:r>
              <a:rPr lang="en-NZ" sz="3600" dirty="0"/>
              <a:t>Tony </a:t>
            </a:r>
            <a:r>
              <a:rPr lang="en-NZ" sz="3600" dirty="0" err="1"/>
              <a:t>Koia</a:t>
            </a:r>
            <a:endParaRPr lang="en-NZ" sz="3600" dirty="0"/>
          </a:p>
          <a:p>
            <a:pPr marL="2743200" lvl="6" indent="0">
              <a:lnSpc>
                <a:spcPct val="100000"/>
              </a:lnSpc>
              <a:buNone/>
            </a:pPr>
            <a:endParaRPr lang="en-NZ" sz="3200" dirty="0"/>
          </a:p>
          <a:p>
            <a:pPr>
              <a:lnSpc>
                <a:spcPct val="100000"/>
              </a:lnSpc>
            </a:pPr>
            <a:r>
              <a:rPr lang="en-NZ" sz="3200" dirty="0"/>
              <a:t>On behalf of :</a:t>
            </a:r>
            <a:r>
              <a:rPr lang="en-NZ" dirty="0"/>
              <a:t>	</a:t>
            </a:r>
            <a:r>
              <a:rPr lang="en-NZ" sz="3200" dirty="0" err="1"/>
              <a:t>Koia</a:t>
            </a:r>
            <a:r>
              <a:rPr lang="en-NZ" sz="3200" dirty="0"/>
              <a:t> Architects Queenstown Ltd</a:t>
            </a:r>
          </a:p>
          <a:p>
            <a:pPr marL="2743200" lvl="6" indent="0">
              <a:lnSpc>
                <a:spcPct val="100000"/>
              </a:lnSpc>
              <a:buNone/>
            </a:pPr>
            <a:r>
              <a:rPr lang="en-NZ" sz="3200" dirty="0" err="1"/>
              <a:t>Koia</a:t>
            </a:r>
            <a:r>
              <a:rPr lang="en-NZ" sz="3200" dirty="0"/>
              <a:t> Investments Queenstown Ltd</a:t>
            </a:r>
          </a:p>
          <a:p>
            <a:pPr marL="2743200" lvl="6" indent="0">
              <a:lnSpc>
                <a:spcPct val="100000"/>
              </a:lnSpc>
              <a:buNone/>
            </a:pPr>
            <a:r>
              <a:rPr lang="en-NZ" sz="3200" dirty="0" err="1"/>
              <a:t>Rakau</a:t>
            </a:r>
            <a:r>
              <a:rPr lang="en-NZ" sz="3200" dirty="0"/>
              <a:t> Queenstown Ltd</a:t>
            </a:r>
          </a:p>
          <a:p>
            <a:endParaRPr lang="en-NZ" dirty="0"/>
          </a:p>
        </p:txBody>
      </p:sp>
    </p:spTree>
    <p:extLst>
      <p:ext uri="{BB962C8B-B14F-4D97-AF65-F5344CB8AC3E}">
        <p14:creationId xmlns:p14="http://schemas.microsoft.com/office/powerpoint/2010/main" val="378669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14D2-DA56-4FC0-9C2A-CBD5FB97BEBD}"/>
              </a:ext>
            </a:extLst>
          </p:cNvPr>
          <p:cNvSpPr>
            <a:spLocks noGrp="1"/>
          </p:cNvSpPr>
          <p:nvPr>
            <p:ph type="title"/>
          </p:nvPr>
        </p:nvSpPr>
        <p:spPr>
          <a:xfrm>
            <a:off x="838200" y="365125"/>
            <a:ext cx="10515600" cy="673966"/>
          </a:xfrm>
        </p:spPr>
        <p:txBody>
          <a:bodyPr>
            <a:normAutofit fontScale="90000"/>
          </a:bodyPr>
          <a:lstStyle/>
          <a:p>
            <a:r>
              <a:rPr lang="en-NZ" dirty="0"/>
              <a:t>170 Arthurs Point Road – Dairy Plan</a:t>
            </a:r>
          </a:p>
        </p:txBody>
      </p:sp>
      <p:pic>
        <p:nvPicPr>
          <p:cNvPr id="4" name="Content Placeholder 3">
            <a:extLst>
              <a:ext uri="{FF2B5EF4-FFF2-40B4-BE49-F238E27FC236}">
                <a16:creationId xmlns:a16="http://schemas.microsoft.com/office/drawing/2014/main" id="{99783A01-EA4B-4AF9-8D6D-5800766E0B56}"/>
              </a:ext>
            </a:extLst>
          </p:cNvPr>
          <p:cNvPicPr>
            <a:picLocks noGrp="1" noChangeAspect="1"/>
          </p:cNvPicPr>
          <p:nvPr>
            <p:ph idx="1"/>
          </p:nvPr>
        </p:nvPicPr>
        <p:blipFill>
          <a:blip r:embed="rId2"/>
          <a:stretch>
            <a:fillRect/>
          </a:stretch>
        </p:blipFill>
        <p:spPr>
          <a:xfrm>
            <a:off x="1687525" y="886692"/>
            <a:ext cx="8816950" cy="5971308"/>
          </a:xfrm>
          <a:prstGeom prst="rect">
            <a:avLst/>
          </a:prstGeom>
        </p:spPr>
      </p:pic>
    </p:spTree>
    <p:extLst>
      <p:ext uri="{BB962C8B-B14F-4D97-AF65-F5344CB8AC3E}">
        <p14:creationId xmlns:p14="http://schemas.microsoft.com/office/powerpoint/2010/main" val="105187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EECD-AA3E-40F0-9BC1-5787E418BD14}"/>
              </a:ext>
            </a:extLst>
          </p:cNvPr>
          <p:cNvSpPr>
            <a:spLocks noGrp="1"/>
          </p:cNvSpPr>
          <p:nvPr>
            <p:ph type="title"/>
          </p:nvPr>
        </p:nvSpPr>
        <p:spPr>
          <a:xfrm>
            <a:off x="838200" y="365126"/>
            <a:ext cx="10515600" cy="646256"/>
          </a:xfrm>
        </p:spPr>
        <p:txBody>
          <a:bodyPr>
            <a:normAutofit fontScale="90000"/>
          </a:bodyPr>
          <a:lstStyle/>
          <a:p>
            <a:r>
              <a:rPr lang="en-NZ" dirty="0"/>
              <a:t>Arthurs Point Road – </a:t>
            </a:r>
            <a:r>
              <a:rPr lang="en-NZ" dirty="0" err="1"/>
              <a:t>Rakau</a:t>
            </a:r>
            <a:r>
              <a:rPr lang="en-NZ" dirty="0"/>
              <a:t> Plan (Existing)</a:t>
            </a:r>
          </a:p>
        </p:txBody>
      </p:sp>
      <p:pic>
        <p:nvPicPr>
          <p:cNvPr id="4" name="Content Placeholder 3">
            <a:extLst>
              <a:ext uri="{FF2B5EF4-FFF2-40B4-BE49-F238E27FC236}">
                <a16:creationId xmlns:a16="http://schemas.microsoft.com/office/drawing/2014/main" id="{9273C6A8-6F36-4320-A08A-CD61B49DE0BA}"/>
              </a:ext>
            </a:extLst>
          </p:cNvPr>
          <p:cNvPicPr>
            <a:picLocks noGrp="1" noChangeAspect="1"/>
          </p:cNvPicPr>
          <p:nvPr>
            <p:ph idx="1"/>
          </p:nvPr>
        </p:nvPicPr>
        <p:blipFill>
          <a:blip r:embed="rId2"/>
          <a:stretch>
            <a:fillRect/>
          </a:stretch>
        </p:blipFill>
        <p:spPr>
          <a:xfrm>
            <a:off x="1668868" y="857653"/>
            <a:ext cx="8541580" cy="6000347"/>
          </a:xfrm>
          <a:prstGeom prst="rect">
            <a:avLst/>
          </a:prstGeom>
        </p:spPr>
      </p:pic>
    </p:spTree>
    <p:extLst>
      <p:ext uri="{BB962C8B-B14F-4D97-AF65-F5344CB8AC3E}">
        <p14:creationId xmlns:p14="http://schemas.microsoft.com/office/powerpoint/2010/main" val="79479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DE32-2B1B-4565-827E-CA49966F31B2}"/>
              </a:ext>
            </a:extLst>
          </p:cNvPr>
          <p:cNvSpPr>
            <a:spLocks noGrp="1"/>
          </p:cNvSpPr>
          <p:nvPr>
            <p:ph type="title"/>
          </p:nvPr>
        </p:nvSpPr>
        <p:spPr>
          <a:xfrm>
            <a:off x="838200" y="365125"/>
            <a:ext cx="10515600" cy="646257"/>
          </a:xfrm>
        </p:spPr>
        <p:txBody>
          <a:bodyPr>
            <a:normAutofit fontScale="90000"/>
          </a:bodyPr>
          <a:lstStyle/>
          <a:p>
            <a:r>
              <a:rPr lang="en-NZ" dirty="0"/>
              <a:t>Arthurs Point North</a:t>
            </a:r>
          </a:p>
        </p:txBody>
      </p:sp>
      <p:sp>
        <p:nvSpPr>
          <p:cNvPr id="3" name="Content Placeholder 2">
            <a:extLst>
              <a:ext uri="{FF2B5EF4-FFF2-40B4-BE49-F238E27FC236}">
                <a16:creationId xmlns:a16="http://schemas.microsoft.com/office/drawing/2014/main" id="{0C829919-71B2-4C87-921D-FE88BA5379E9}"/>
              </a:ext>
            </a:extLst>
          </p:cNvPr>
          <p:cNvSpPr>
            <a:spLocks noGrp="1"/>
          </p:cNvSpPr>
          <p:nvPr>
            <p:ph idx="1"/>
          </p:nvPr>
        </p:nvSpPr>
        <p:spPr>
          <a:xfrm>
            <a:off x="838200" y="1205345"/>
            <a:ext cx="10515600" cy="4971618"/>
          </a:xfrm>
        </p:spPr>
        <p:txBody>
          <a:bodyPr>
            <a:normAutofit/>
          </a:bodyPr>
          <a:lstStyle/>
          <a:p>
            <a:r>
              <a:rPr lang="en-NZ" dirty="0"/>
              <a:t>Emma Jane Turner in her rebuttal dated 12</a:t>
            </a:r>
            <a:r>
              <a:rPr lang="en-NZ" baseline="30000" dirty="0"/>
              <a:t>th</a:t>
            </a:r>
            <a:r>
              <a:rPr lang="en-NZ" dirty="0"/>
              <a:t> June 2020 mentions that the effect of an increase of the gross floor area restriction would undermine the viability and role of other commercial centres.</a:t>
            </a:r>
          </a:p>
          <a:p>
            <a:r>
              <a:rPr lang="en-NZ" dirty="0"/>
              <a:t>We feel that the likely scale of commercial activity would be low compared to </a:t>
            </a:r>
            <a:r>
              <a:rPr lang="en-NZ" u="sng" dirty="0"/>
              <a:t>commercial centres</a:t>
            </a:r>
            <a:r>
              <a:rPr lang="en-NZ" dirty="0"/>
              <a:t> such as Arrowtown, Glenda Drive, Frankton/five mile and Industrial Place/Gorge Road. These centres are also relatively approx. 13km away apart from Industrial Place/Gorge Road which has a more trade orientated commercial character. </a:t>
            </a:r>
          </a:p>
          <a:p>
            <a:r>
              <a:rPr lang="en-NZ" dirty="0"/>
              <a:t>We therefore feel that the effect of any increase in the GFA restriction would be virtually insignificant on other commercial centres given their comparatively large scale. </a:t>
            </a:r>
          </a:p>
        </p:txBody>
      </p:sp>
    </p:spTree>
    <p:extLst>
      <p:ext uri="{BB962C8B-B14F-4D97-AF65-F5344CB8AC3E}">
        <p14:creationId xmlns:p14="http://schemas.microsoft.com/office/powerpoint/2010/main" val="382606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F9F6-3B8A-4E2F-B3E2-6A70691498D0}"/>
              </a:ext>
            </a:extLst>
          </p:cNvPr>
          <p:cNvSpPr>
            <a:spLocks noGrp="1"/>
          </p:cNvSpPr>
          <p:nvPr>
            <p:ph type="title"/>
          </p:nvPr>
        </p:nvSpPr>
        <p:spPr>
          <a:xfrm>
            <a:off x="838200" y="365126"/>
            <a:ext cx="10515600" cy="992619"/>
          </a:xfrm>
        </p:spPr>
        <p:txBody>
          <a:bodyPr>
            <a:normAutofit fontScale="90000"/>
          </a:bodyPr>
          <a:lstStyle/>
          <a:p>
            <a:r>
              <a:rPr lang="en-NZ" dirty="0"/>
              <a:t>Arthurs Point – National Policy Statement on Urban Development 2020</a:t>
            </a:r>
          </a:p>
        </p:txBody>
      </p:sp>
      <p:sp>
        <p:nvSpPr>
          <p:cNvPr id="3" name="Content Placeholder 2">
            <a:extLst>
              <a:ext uri="{FF2B5EF4-FFF2-40B4-BE49-F238E27FC236}">
                <a16:creationId xmlns:a16="http://schemas.microsoft.com/office/drawing/2014/main" id="{9882EF42-2D3B-4ABA-A34C-7E669CD99C3B}"/>
              </a:ext>
            </a:extLst>
          </p:cNvPr>
          <p:cNvSpPr>
            <a:spLocks noGrp="1"/>
          </p:cNvSpPr>
          <p:nvPr>
            <p:ph idx="1"/>
          </p:nvPr>
        </p:nvSpPr>
        <p:spPr>
          <a:xfrm>
            <a:off x="838200" y="1524000"/>
            <a:ext cx="10515600" cy="4819218"/>
          </a:xfrm>
        </p:spPr>
        <p:txBody>
          <a:bodyPr/>
          <a:lstStyle/>
          <a:p>
            <a:r>
              <a:rPr lang="en-NZ" dirty="0"/>
              <a:t>Comes into force on 20</a:t>
            </a:r>
            <a:r>
              <a:rPr lang="en-NZ" baseline="30000" dirty="0"/>
              <a:t>th</a:t>
            </a:r>
            <a:r>
              <a:rPr lang="en-NZ" dirty="0"/>
              <a:t> of August 2020.</a:t>
            </a:r>
          </a:p>
          <a:p>
            <a:r>
              <a:rPr lang="en-NZ" dirty="0"/>
              <a:t>To provide well functioning urban environments to enable all people and communities to provide for their social, economic and cultural wellbeing.</a:t>
            </a:r>
          </a:p>
          <a:p>
            <a:r>
              <a:rPr lang="en-NZ" dirty="0"/>
              <a:t>To provide adequate opportunities for land to be developed to meet community, business and housing needs.</a:t>
            </a:r>
          </a:p>
          <a:p>
            <a:r>
              <a:rPr lang="en-NZ" dirty="0"/>
              <a:t>Ensuring </a:t>
            </a:r>
            <a:r>
              <a:rPr lang="en-NZ" u="sng" dirty="0"/>
              <a:t>“that rules are not unnecessarily constraining growth”.</a:t>
            </a:r>
          </a:p>
          <a:p>
            <a:pPr marL="0" indent="0">
              <a:buNone/>
            </a:pPr>
            <a:endParaRPr lang="en-NZ" u="sng" dirty="0"/>
          </a:p>
          <a:p>
            <a:r>
              <a:rPr lang="en-NZ" u="sng" dirty="0"/>
              <a:t>We support the broad objectives of the Section 42A Report but feel that the controls mentioned do not support these objectives.  </a:t>
            </a:r>
          </a:p>
        </p:txBody>
      </p:sp>
    </p:spTree>
    <p:extLst>
      <p:ext uri="{BB962C8B-B14F-4D97-AF65-F5344CB8AC3E}">
        <p14:creationId xmlns:p14="http://schemas.microsoft.com/office/powerpoint/2010/main" val="353161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2CCD-BB9C-4237-99C1-437D22858039}"/>
              </a:ext>
            </a:extLst>
          </p:cNvPr>
          <p:cNvSpPr>
            <a:spLocks noGrp="1"/>
          </p:cNvSpPr>
          <p:nvPr>
            <p:ph type="title"/>
          </p:nvPr>
        </p:nvSpPr>
        <p:spPr>
          <a:xfrm>
            <a:off x="838200" y="365126"/>
            <a:ext cx="10515600" cy="563130"/>
          </a:xfrm>
        </p:spPr>
        <p:txBody>
          <a:bodyPr>
            <a:normAutofit fontScale="90000"/>
          </a:bodyPr>
          <a:lstStyle/>
          <a:p>
            <a:r>
              <a:rPr lang="en-NZ" dirty="0"/>
              <a:t>Arthurs Point Road – Recession Plane</a:t>
            </a:r>
          </a:p>
        </p:txBody>
      </p:sp>
      <p:sp>
        <p:nvSpPr>
          <p:cNvPr id="3" name="Content Placeholder 2">
            <a:extLst>
              <a:ext uri="{FF2B5EF4-FFF2-40B4-BE49-F238E27FC236}">
                <a16:creationId xmlns:a16="http://schemas.microsoft.com/office/drawing/2014/main" id="{5994F7B9-2591-42A4-A9E2-CF727AB43683}"/>
              </a:ext>
            </a:extLst>
          </p:cNvPr>
          <p:cNvSpPr>
            <a:spLocks noGrp="1"/>
          </p:cNvSpPr>
          <p:nvPr>
            <p:ph idx="1"/>
          </p:nvPr>
        </p:nvSpPr>
        <p:spPr>
          <a:xfrm>
            <a:off x="838200" y="928256"/>
            <a:ext cx="10515600" cy="5791199"/>
          </a:xfrm>
        </p:spPr>
        <p:txBody>
          <a:bodyPr>
            <a:normAutofit fontScale="92500" lnSpcReduction="20000"/>
          </a:bodyPr>
          <a:lstStyle/>
          <a:p>
            <a:r>
              <a:rPr lang="en-NZ" dirty="0"/>
              <a:t>We proposed an alternative to the proposed HDRZ recession plane rules of 2.5m above ground at an angle of 45 degrees (55 degrees to northern boundary) on the basis that this combined with the 2m setbacks will result in buildings being located close to the boundary with the upper levels being stepped back to be within the recessing plane resulting in a unflattering aesthetic more suited to more densely populated city centres.</a:t>
            </a:r>
          </a:p>
          <a:p>
            <a:r>
              <a:rPr lang="en-NZ" dirty="0"/>
              <a:t>Our proposal was for a sliding scale where buildings set back 3m from boundaries would have a 3 storey (9m) max. height and buildings set back 4m would have a 4 storey (12m) max. height.</a:t>
            </a:r>
          </a:p>
          <a:p>
            <a:r>
              <a:rPr lang="en-NZ" dirty="0"/>
              <a:t>We feel that this would allow </a:t>
            </a:r>
            <a:r>
              <a:rPr lang="en-NZ" u="sng" dirty="0"/>
              <a:t>more space for landscaping</a:t>
            </a:r>
            <a:r>
              <a:rPr lang="en-NZ" dirty="0"/>
              <a:t> and may reflect the buildings effect in its surroundings more accurately.</a:t>
            </a:r>
          </a:p>
          <a:p>
            <a:r>
              <a:rPr lang="en-NZ" dirty="0"/>
              <a:t>Emma Jane Turner in her Rebuttal said that ”</a:t>
            </a:r>
            <a:r>
              <a:rPr lang="en-NZ" u="sng" dirty="0"/>
              <a:t>I consider there may be benefits in using a sliding scale as outlined in their evidence</a:t>
            </a:r>
            <a:r>
              <a:rPr lang="en-NZ" dirty="0"/>
              <a:t>”. She then went on to discount a change to this rule on grounds of inconsistency and complication.</a:t>
            </a:r>
          </a:p>
          <a:p>
            <a:r>
              <a:rPr lang="en-NZ" dirty="0"/>
              <a:t>We feel if a change can result in </a:t>
            </a:r>
            <a:r>
              <a:rPr lang="en-NZ" u="sng" dirty="0"/>
              <a:t>better outcomes</a:t>
            </a:r>
            <a:r>
              <a:rPr lang="en-NZ" dirty="0"/>
              <a:t> they should be carefully considered in the interests of improvement and innovation.</a:t>
            </a:r>
          </a:p>
        </p:txBody>
      </p:sp>
    </p:spTree>
    <p:extLst>
      <p:ext uri="{BB962C8B-B14F-4D97-AF65-F5344CB8AC3E}">
        <p14:creationId xmlns:p14="http://schemas.microsoft.com/office/powerpoint/2010/main" val="347865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2CF0-CBDF-4F2D-A15B-B9D44F0B6931}"/>
              </a:ext>
            </a:extLst>
          </p:cNvPr>
          <p:cNvSpPr>
            <a:spLocks noGrp="1"/>
          </p:cNvSpPr>
          <p:nvPr>
            <p:ph type="title"/>
          </p:nvPr>
        </p:nvSpPr>
        <p:spPr>
          <a:xfrm>
            <a:off x="838200" y="365126"/>
            <a:ext cx="10515600" cy="563130"/>
          </a:xfrm>
        </p:spPr>
        <p:txBody>
          <a:bodyPr>
            <a:normAutofit fontScale="90000"/>
          </a:bodyPr>
          <a:lstStyle/>
          <a:p>
            <a:r>
              <a:rPr lang="en-NZ" dirty="0"/>
              <a:t>Recession Plane</a:t>
            </a:r>
          </a:p>
        </p:txBody>
      </p:sp>
      <p:pic>
        <p:nvPicPr>
          <p:cNvPr id="4" name="Content Placeholder 3">
            <a:extLst>
              <a:ext uri="{FF2B5EF4-FFF2-40B4-BE49-F238E27FC236}">
                <a16:creationId xmlns:a16="http://schemas.microsoft.com/office/drawing/2014/main" id="{A09A97D2-DAC2-457F-B341-33509AD1E8F0}"/>
              </a:ext>
            </a:extLst>
          </p:cNvPr>
          <p:cNvPicPr>
            <a:picLocks noGrp="1" noChangeAspect="1"/>
          </p:cNvPicPr>
          <p:nvPr>
            <p:ph idx="1"/>
          </p:nvPr>
        </p:nvPicPr>
        <p:blipFill>
          <a:blip r:embed="rId2"/>
          <a:stretch>
            <a:fillRect/>
          </a:stretch>
        </p:blipFill>
        <p:spPr>
          <a:xfrm>
            <a:off x="3920835" y="909104"/>
            <a:ext cx="4184681" cy="5948895"/>
          </a:xfrm>
          <a:prstGeom prst="rect">
            <a:avLst/>
          </a:prstGeom>
        </p:spPr>
      </p:pic>
    </p:spTree>
    <p:extLst>
      <p:ext uri="{BB962C8B-B14F-4D97-AF65-F5344CB8AC3E}">
        <p14:creationId xmlns:p14="http://schemas.microsoft.com/office/powerpoint/2010/main" val="42545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1FB3-E68D-4B71-AE75-DE78657ACC31}"/>
              </a:ext>
            </a:extLst>
          </p:cNvPr>
          <p:cNvSpPr>
            <a:spLocks noGrp="1"/>
          </p:cNvSpPr>
          <p:nvPr>
            <p:ph type="title"/>
          </p:nvPr>
        </p:nvSpPr>
        <p:spPr>
          <a:xfrm>
            <a:off x="838200" y="365126"/>
            <a:ext cx="10515600" cy="590838"/>
          </a:xfrm>
        </p:spPr>
        <p:txBody>
          <a:bodyPr>
            <a:normAutofit fontScale="90000"/>
          </a:bodyPr>
          <a:lstStyle/>
          <a:p>
            <a:r>
              <a:rPr lang="en-NZ" dirty="0"/>
              <a:t>Residence Du Parc – Arthurs Point</a:t>
            </a:r>
          </a:p>
        </p:txBody>
      </p:sp>
      <p:pic>
        <p:nvPicPr>
          <p:cNvPr id="4" name="Content Placeholder 3">
            <a:extLst>
              <a:ext uri="{FF2B5EF4-FFF2-40B4-BE49-F238E27FC236}">
                <a16:creationId xmlns:a16="http://schemas.microsoft.com/office/drawing/2014/main" id="{834F3FF0-F5F5-46DD-94AA-68D806CC0DB2}"/>
              </a:ext>
            </a:extLst>
          </p:cNvPr>
          <p:cNvPicPr>
            <a:picLocks noGrp="1" noChangeAspect="1"/>
          </p:cNvPicPr>
          <p:nvPr>
            <p:ph idx="1"/>
          </p:nvPr>
        </p:nvPicPr>
        <p:blipFill>
          <a:blip r:embed="rId2"/>
          <a:stretch>
            <a:fillRect/>
          </a:stretch>
        </p:blipFill>
        <p:spPr>
          <a:xfrm>
            <a:off x="3416461" y="955964"/>
            <a:ext cx="4680732" cy="5798947"/>
          </a:xfrm>
          <a:prstGeom prst="rect">
            <a:avLst/>
          </a:prstGeom>
        </p:spPr>
      </p:pic>
    </p:spTree>
    <p:extLst>
      <p:ext uri="{BB962C8B-B14F-4D97-AF65-F5344CB8AC3E}">
        <p14:creationId xmlns:p14="http://schemas.microsoft.com/office/powerpoint/2010/main" val="254752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5FD7F2-9D1E-4BA7-8654-1635EB86407F}"/>
              </a:ext>
            </a:extLst>
          </p:cNvPr>
          <p:cNvSpPr>
            <a:spLocks noGrp="1"/>
          </p:cNvSpPr>
          <p:nvPr>
            <p:ph type="title"/>
          </p:nvPr>
        </p:nvSpPr>
        <p:spPr/>
        <p:txBody>
          <a:bodyPr/>
          <a:lstStyle/>
          <a:p>
            <a:r>
              <a:rPr lang="en-NZ" dirty="0"/>
              <a:t>Arthurs Point North – Section 42A Report</a:t>
            </a:r>
          </a:p>
        </p:txBody>
      </p:sp>
      <p:sp>
        <p:nvSpPr>
          <p:cNvPr id="8" name="Content Placeholder 7">
            <a:extLst>
              <a:ext uri="{FF2B5EF4-FFF2-40B4-BE49-F238E27FC236}">
                <a16:creationId xmlns:a16="http://schemas.microsoft.com/office/drawing/2014/main" id="{A358B176-2567-4851-817A-E42C702B4B7D}"/>
              </a:ext>
            </a:extLst>
          </p:cNvPr>
          <p:cNvSpPr>
            <a:spLocks noGrp="1"/>
          </p:cNvSpPr>
          <p:nvPr>
            <p:ph idx="1"/>
          </p:nvPr>
        </p:nvSpPr>
        <p:spPr>
          <a:xfrm>
            <a:off x="838200" y="1205345"/>
            <a:ext cx="10515600" cy="4971618"/>
          </a:xfrm>
        </p:spPr>
        <p:txBody>
          <a:bodyPr>
            <a:normAutofit lnSpcReduction="10000"/>
          </a:bodyPr>
          <a:lstStyle/>
          <a:p>
            <a:pPr marL="0" indent="0">
              <a:buNone/>
            </a:pPr>
            <a:endParaRPr lang="en-NZ" sz="3200" dirty="0"/>
          </a:p>
          <a:p>
            <a:r>
              <a:rPr lang="en-NZ" sz="2400" u="sng" dirty="0"/>
              <a:t>Generally Agree</a:t>
            </a:r>
            <a:r>
              <a:rPr lang="en-NZ" sz="2400" dirty="0"/>
              <a:t> with many points raised in the “Section 42A Report by Emma Jane Turner”.</a:t>
            </a:r>
          </a:p>
          <a:p>
            <a:r>
              <a:rPr lang="en-NZ" sz="2400" dirty="0"/>
              <a:t>The report is generally supportive of commercial development to the flat area to Arthurs Point North.</a:t>
            </a:r>
          </a:p>
          <a:p>
            <a:r>
              <a:rPr lang="en-NZ" sz="2400" dirty="0"/>
              <a:t>We agree with the general intentions contained within the report which states the aim with regard to the flat land adjoining Arthurs Point Road to </a:t>
            </a:r>
            <a:r>
              <a:rPr lang="en-NZ" sz="2400" u="sng" dirty="0"/>
              <a:t>“provide for additional complementary activities that could have positive social and economic effects to the community at Arthurs Point North”.</a:t>
            </a:r>
          </a:p>
          <a:p>
            <a:r>
              <a:rPr lang="en-NZ" sz="2400" dirty="0"/>
              <a:t>We agree with the reports vision of allowing </a:t>
            </a:r>
            <a:r>
              <a:rPr lang="en-NZ" sz="2400" u="sng" dirty="0"/>
              <a:t>“people to live, work and play in the Arthurs Point Area”.</a:t>
            </a:r>
          </a:p>
          <a:p>
            <a:r>
              <a:rPr lang="en-NZ" sz="2400" dirty="0"/>
              <a:t> The Report also promotes the </a:t>
            </a:r>
            <a:r>
              <a:rPr lang="en-NZ" sz="2400" u="sng" dirty="0"/>
              <a:t>“recognition of the existing  activities and character that are at Arthurs Point North”.</a:t>
            </a:r>
          </a:p>
        </p:txBody>
      </p:sp>
    </p:spTree>
    <p:extLst>
      <p:ext uri="{BB962C8B-B14F-4D97-AF65-F5344CB8AC3E}">
        <p14:creationId xmlns:p14="http://schemas.microsoft.com/office/powerpoint/2010/main" val="360595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05A5-AE1F-4666-9220-D82D2C0F2BE2}"/>
              </a:ext>
            </a:extLst>
          </p:cNvPr>
          <p:cNvSpPr>
            <a:spLocks noGrp="1"/>
          </p:cNvSpPr>
          <p:nvPr>
            <p:ph type="title"/>
          </p:nvPr>
        </p:nvSpPr>
        <p:spPr>
          <a:xfrm>
            <a:off x="838200" y="365126"/>
            <a:ext cx="10515600" cy="592070"/>
          </a:xfrm>
        </p:spPr>
        <p:txBody>
          <a:bodyPr>
            <a:normAutofit fontScale="90000"/>
          </a:bodyPr>
          <a:lstStyle/>
          <a:p>
            <a:r>
              <a:rPr lang="en-NZ" dirty="0"/>
              <a:t>Arthurs Point North – Current Uses</a:t>
            </a:r>
          </a:p>
        </p:txBody>
      </p:sp>
      <p:pic>
        <p:nvPicPr>
          <p:cNvPr id="6" name="Content Placeholder 5">
            <a:extLst>
              <a:ext uri="{FF2B5EF4-FFF2-40B4-BE49-F238E27FC236}">
                <a16:creationId xmlns:a16="http://schemas.microsoft.com/office/drawing/2014/main" id="{022A8E26-191B-42CB-81EA-32FE7C9334BF}"/>
              </a:ext>
            </a:extLst>
          </p:cNvPr>
          <p:cNvPicPr>
            <a:picLocks noGrp="1" noChangeAspect="1"/>
          </p:cNvPicPr>
          <p:nvPr>
            <p:ph idx="1"/>
          </p:nvPr>
        </p:nvPicPr>
        <p:blipFill>
          <a:blip r:embed="rId2"/>
          <a:stretch>
            <a:fillRect/>
          </a:stretch>
        </p:blipFill>
        <p:spPr>
          <a:xfrm>
            <a:off x="2165669" y="838244"/>
            <a:ext cx="8252950" cy="5811937"/>
          </a:xfrm>
          <a:prstGeom prst="rect">
            <a:avLst/>
          </a:prstGeom>
        </p:spPr>
      </p:pic>
    </p:spTree>
    <p:extLst>
      <p:ext uri="{BB962C8B-B14F-4D97-AF65-F5344CB8AC3E}">
        <p14:creationId xmlns:p14="http://schemas.microsoft.com/office/powerpoint/2010/main" val="295040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54CA-BFD5-485E-B52A-40817F3AE2F9}"/>
              </a:ext>
            </a:extLst>
          </p:cNvPr>
          <p:cNvSpPr>
            <a:spLocks noGrp="1"/>
          </p:cNvSpPr>
          <p:nvPr>
            <p:ph type="title"/>
          </p:nvPr>
        </p:nvSpPr>
        <p:spPr>
          <a:xfrm>
            <a:off x="838200" y="365125"/>
            <a:ext cx="10515600" cy="493857"/>
          </a:xfrm>
        </p:spPr>
        <p:txBody>
          <a:bodyPr>
            <a:normAutofit fontScale="90000"/>
          </a:bodyPr>
          <a:lstStyle/>
          <a:p>
            <a:r>
              <a:rPr lang="en-NZ" dirty="0"/>
              <a:t>Arthurs Point North – HDRZ Rule 9.4.11</a:t>
            </a:r>
          </a:p>
        </p:txBody>
      </p:sp>
      <p:sp>
        <p:nvSpPr>
          <p:cNvPr id="3" name="Content Placeholder 2">
            <a:extLst>
              <a:ext uri="{FF2B5EF4-FFF2-40B4-BE49-F238E27FC236}">
                <a16:creationId xmlns:a16="http://schemas.microsoft.com/office/drawing/2014/main" id="{139A40CD-CC9C-47A1-95AF-82F995FDFA0D}"/>
              </a:ext>
            </a:extLst>
          </p:cNvPr>
          <p:cNvSpPr>
            <a:spLocks noGrp="1"/>
          </p:cNvSpPr>
          <p:nvPr>
            <p:ph idx="1"/>
          </p:nvPr>
        </p:nvSpPr>
        <p:spPr>
          <a:xfrm>
            <a:off x="838200" y="858982"/>
            <a:ext cx="10515600" cy="5317981"/>
          </a:xfrm>
        </p:spPr>
        <p:txBody>
          <a:bodyPr>
            <a:normAutofit lnSpcReduction="10000"/>
          </a:bodyPr>
          <a:lstStyle/>
          <a:p>
            <a:r>
              <a:rPr lang="en-NZ" dirty="0"/>
              <a:t>We do however feel that some of the controls suggested and contained in the proposed HDRZ Rules are </a:t>
            </a:r>
            <a:r>
              <a:rPr lang="en-NZ" u="sng" dirty="0"/>
              <a:t>contradictory</a:t>
            </a:r>
            <a:r>
              <a:rPr lang="en-NZ" dirty="0"/>
              <a:t> and </a:t>
            </a:r>
            <a:r>
              <a:rPr lang="en-NZ" u="sng" dirty="0"/>
              <a:t>overly restrictive</a:t>
            </a:r>
            <a:r>
              <a:rPr lang="en-NZ" dirty="0"/>
              <a:t> regarding commercial development to the flat area of Arthurs Point North.</a:t>
            </a:r>
          </a:p>
          <a:p>
            <a:r>
              <a:rPr lang="en-NZ" dirty="0"/>
              <a:t>We feel that the </a:t>
            </a:r>
            <a:r>
              <a:rPr lang="en-NZ" u="sng" dirty="0"/>
              <a:t>HDRZ rule 9.4.11 </a:t>
            </a:r>
            <a:r>
              <a:rPr lang="en-NZ" dirty="0"/>
              <a:t>which in effect means that non recreational commercial activities over 100sqm is a </a:t>
            </a:r>
            <a:r>
              <a:rPr lang="en-NZ" u="sng" dirty="0"/>
              <a:t>non complying activity</a:t>
            </a:r>
            <a:r>
              <a:rPr lang="en-NZ" dirty="0"/>
              <a:t>.</a:t>
            </a:r>
          </a:p>
          <a:p>
            <a:r>
              <a:rPr lang="en-NZ" dirty="0"/>
              <a:t>We feel that this rule will </a:t>
            </a:r>
            <a:r>
              <a:rPr lang="en-NZ" u="sng" dirty="0"/>
              <a:t>inhibit commercial growth</a:t>
            </a:r>
            <a:r>
              <a:rPr lang="en-NZ" dirty="0"/>
              <a:t> at Arthurs Point North which is at odds with the Section 42A Report which indicates that it is desirable.</a:t>
            </a:r>
          </a:p>
          <a:p>
            <a:r>
              <a:rPr lang="en-NZ" dirty="0"/>
              <a:t>We feel that commercial activity over 100sqm to the flat area of Arthurs Point North should therefore be a </a:t>
            </a:r>
            <a:r>
              <a:rPr lang="en-NZ" u="sng" dirty="0"/>
              <a:t>discretionary activity</a:t>
            </a:r>
            <a:r>
              <a:rPr lang="en-NZ" dirty="0"/>
              <a:t> as is the case with commercial recreational. </a:t>
            </a:r>
          </a:p>
        </p:txBody>
      </p:sp>
    </p:spTree>
    <p:extLst>
      <p:ext uri="{BB962C8B-B14F-4D97-AF65-F5344CB8AC3E}">
        <p14:creationId xmlns:p14="http://schemas.microsoft.com/office/powerpoint/2010/main" val="382290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1D0A-8FF6-46DE-9B64-3B7E0B4CEBA7}"/>
              </a:ext>
            </a:extLst>
          </p:cNvPr>
          <p:cNvSpPr>
            <a:spLocks noGrp="1"/>
          </p:cNvSpPr>
          <p:nvPr>
            <p:ph type="title"/>
          </p:nvPr>
        </p:nvSpPr>
        <p:spPr>
          <a:xfrm>
            <a:off x="838200" y="365126"/>
            <a:ext cx="10515600" cy="632402"/>
          </a:xfrm>
        </p:spPr>
        <p:txBody>
          <a:bodyPr>
            <a:normAutofit fontScale="90000"/>
          </a:bodyPr>
          <a:lstStyle/>
          <a:p>
            <a:r>
              <a:rPr lang="en-NZ" dirty="0"/>
              <a:t>Arthurs Point North – Commercial Area</a:t>
            </a:r>
          </a:p>
        </p:txBody>
      </p:sp>
      <p:sp>
        <p:nvSpPr>
          <p:cNvPr id="3" name="Content Placeholder 2">
            <a:extLst>
              <a:ext uri="{FF2B5EF4-FFF2-40B4-BE49-F238E27FC236}">
                <a16:creationId xmlns:a16="http://schemas.microsoft.com/office/drawing/2014/main" id="{D628F1E4-4F06-49E0-A2C4-A3260BCBF594}"/>
              </a:ext>
            </a:extLst>
          </p:cNvPr>
          <p:cNvSpPr>
            <a:spLocks noGrp="1"/>
          </p:cNvSpPr>
          <p:nvPr>
            <p:ph idx="1"/>
          </p:nvPr>
        </p:nvSpPr>
        <p:spPr>
          <a:xfrm>
            <a:off x="838200" y="997528"/>
            <a:ext cx="10515600" cy="5179435"/>
          </a:xfrm>
        </p:spPr>
        <p:txBody>
          <a:bodyPr>
            <a:normAutofit fontScale="92500" lnSpcReduction="20000"/>
          </a:bodyPr>
          <a:lstStyle/>
          <a:p>
            <a:r>
              <a:rPr lang="en-NZ" dirty="0"/>
              <a:t>We also feel that the restriction of 100sqm for permitted commercial activity is too low and restrictive because :-</a:t>
            </a:r>
          </a:p>
          <a:p>
            <a:r>
              <a:rPr lang="en-NZ" dirty="0"/>
              <a:t>A standard small café/eatery would require approx. 50sqm for back of house facilities such commercial kitchen, storage, circulation and toilets (including accessible </a:t>
            </a:r>
            <a:r>
              <a:rPr lang="en-NZ" dirty="0" err="1"/>
              <a:t>w.c.</a:t>
            </a:r>
            <a:r>
              <a:rPr lang="en-NZ" dirty="0"/>
              <a:t>). This would only leave 50sqm for dining/customer space which is only the space of a residential living room.</a:t>
            </a:r>
          </a:p>
          <a:p>
            <a:r>
              <a:rPr lang="en-NZ" dirty="0"/>
              <a:t>We feel that a 200sqm restriction would be more appropriate in this case with number of buildings being at the council’s discretion.</a:t>
            </a:r>
          </a:p>
          <a:p>
            <a:r>
              <a:rPr lang="en-NZ" dirty="0"/>
              <a:t>This 100sqm allocation is </a:t>
            </a:r>
            <a:r>
              <a:rPr lang="en-NZ" u="sng" dirty="0"/>
              <a:t>per Lot or Section</a:t>
            </a:r>
            <a:r>
              <a:rPr lang="en-NZ" dirty="0"/>
              <a:t>. This is too restrictive for larger Lots where commercial activities are appropriate like the flat area to Arthurs Point North. A larger Lot could be developed with smaller individual buildings, smaller articulated forms and separate small tenancies and businesses </a:t>
            </a:r>
            <a:r>
              <a:rPr lang="en-NZ" u="sng" dirty="0"/>
              <a:t>complying with the intentions outlined </a:t>
            </a:r>
            <a:r>
              <a:rPr lang="en-NZ" dirty="0"/>
              <a:t>in the Section 42A Report. This proposal would however be seen as a </a:t>
            </a:r>
            <a:r>
              <a:rPr lang="en-NZ" u="sng" dirty="0"/>
              <a:t>non complying </a:t>
            </a:r>
            <a:r>
              <a:rPr lang="en-NZ" dirty="0"/>
              <a:t>activity which can’t be seen as fair or in the best interests of Arthurs Point or the Queenstown area.    </a:t>
            </a:r>
          </a:p>
        </p:txBody>
      </p:sp>
    </p:spTree>
    <p:extLst>
      <p:ext uri="{BB962C8B-B14F-4D97-AF65-F5344CB8AC3E}">
        <p14:creationId xmlns:p14="http://schemas.microsoft.com/office/powerpoint/2010/main" val="39949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4A16-FA95-450A-8EF1-4C9182E2DC6A}"/>
              </a:ext>
            </a:extLst>
          </p:cNvPr>
          <p:cNvSpPr>
            <a:spLocks noGrp="1"/>
          </p:cNvSpPr>
          <p:nvPr>
            <p:ph type="title"/>
          </p:nvPr>
        </p:nvSpPr>
        <p:spPr>
          <a:xfrm>
            <a:off x="838200" y="365126"/>
            <a:ext cx="10515600" cy="632401"/>
          </a:xfrm>
        </p:spPr>
        <p:txBody>
          <a:bodyPr>
            <a:normAutofit fontScale="90000"/>
          </a:bodyPr>
          <a:lstStyle/>
          <a:p>
            <a:r>
              <a:rPr lang="en-NZ" dirty="0"/>
              <a:t>Arthurs Point North - Example</a:t>
            </a:r>
          </a:p>
        </p:txBody>
      </p:sp>
      <p:sp>
        <p:nvSpPr>
          <p:cNvPr id="3" name="Content Placeholder 2">
            <a:extLst>
              <a:ext uri="{FF2B5EF4-FFF2-40B4-BE49-F238E27FC236}">
                <a16:creationId xmlns:a16="http://schemas.microsoft.com/office/drawing/2014/main" id="{2620571F-5BC1-4762-BFF5-CCF65CEBE31E}"/>
              </a:ext>
            </a:extLst>
          </p:cNvPr>
          <p:cNvSpPr>
            <a:spLocks noGrp="1"/>
          </p:cNvSpPr>
          <p:nvPr>
            <p:ph idx="1"/>
          </p:nvPr>
        </p:nvSpPr>
        <p:spPr>
          <a:xfrm>
            <a:off x="838200" y="997527"/>
            <a:ext cx="10515600" cy="5179436"/>
          </a:xfrm>
        </p:spPr>
        <p:txBody>
          <a:bodyPr/>
          <a:lstStyle/>
          <a:p>
            <a:r>
              <a:rPr lang="en-NZ" dirty="0"/>
              <a:t>An example of this is at 170 Arthurs Point Road located in the flat Area to Arthurs Point North. This proposal was granted resource consent in in 2017 under the Rural Visitor Zone Rules.</a:t>
            </a:r>
          </a:p>
          <a:p>
            <a:r>
              <a:rPr lang="en-NZ" dirty="0"/>
              <a:t>The site is incomplete but any further commercial development would be a non complying activity as it has </a:t>
            </a:r>
            <a:r>
              <a:rPr lang="en-NZ" u="sng" dirty="0"/>
              <a:t>already reached its 100sqm commercial allowance</a:t>
            </a:r>
            <a:r>
              <a:rPr lang="en-NZ" dirty="0"/>
              <a:t> under the proposed HDRZ Rules.</a:t>
            </a:r>
          </a:p>
          <a:p>
            <a:r>
              <a:rPr lang="en-NZ" dirty="0"/>
              <a:t>We feel a </a:t>
            </a:r>
            <a:r>
              <a:rPr lang="en-NZ" u="sng" dirty="0"/>
              <a:t>more refined rule</a:t>
            </a:r>
            <a:r>
              <a:rPr lang="en-NZ" dirty="0"/>
              <a:t> referring to individual building size, character and size of individual tenancies or businesses would be more appropriate.</a:t>
            </a:r>
          </a:p>
          <a:p>
            <a:r>
              <a:rPr lang="en-NZ" dirty="0"/>
              <a:t>We also feel that making commercial activities over 100sqm a discretionary activity would allow sufficient control on these items without inhibiting the natural progression of the area.</a:t>
            </a:r>
          </a:p>
        </p:txBody>
      </p:sp>
    </p:spTree>
    <p:extLst>
      <p:ext uri="{BB962C8B-B14F-4D97-AF65-F5344CB8AC3E}">
        <p14:creationId xmlns:p14="http://schemas.microsoft.com/office/powerpoint/2010/main" val="264148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9DA4-36DD-42D5-BDF6-75012C70EB2A}"/>
              </a:ext>
            </a:extLst>
          </p:cNvPr>
          <p:cNvSpPr>
            <a:spLocks noGrp="1"/>
          </p:cNvSpPr>
          <p:nvPr>
            <p:ph type="title"/>
          </p:nvPr>
        </p:nvSpPr>
        <p:spPr>
          <a:xfrm>
            <a:off x="838200" y="365126"/>
            <a:ext cx="10515600" cy="618547"/>
          </a:xfrm>
        </p:spPr>
        <p:txBody>
          <a:bodyPr>
            <a:normAutofit fontScale="90000"/>
          </a:bodyPr>
          <a:lstStyle/>
          <a:p>
            <a:r>
              <a:rPr lang="en-NZ" dirty="0"/>
              <a:t>170 Arthurs Point Road – Site Plan</a:t>
            </a:r>
          </a:p>
        </p:txBody>
      </p:sp>
      <p:pic>
        <p:nvPicPr>
          <p:cNvPr id="5" name="Content Placeholder 4">
            <a:extLst>
              <a:ext uri="{FF2B5EF4-FFF2-40B4-BE49-F238E27FC236}">
                <a16:creationId xmlns:a16="http://schemas.microsoft.com/office/drawing/2014/main" id="{77D9FE94-6893-4041-A712-3F41BBCB6241}"/>
              </a:ext>
            </a:extLst>
          </p:cNvPr>
          <p:cNvPicPr>
            <a:picLocks noGrp="1" noChangeAspect="1"/>
          </p:cNvPicPr>
          <p:nvPr>
            <p:ph idx="1"/>
          </p:nvPr>
        </p:nvPicPr>
        <p:blipFill>
          <a:blip r:embed="rId2"/>
          <a:stretch>
            <a:fillRect/>
          </a:stretch>
        </p:blipFill>
        <p:spPr>
          <a:xfrm>
            <a:off x="2096605" y="983673"/>
            <a:ext cx="8216040" cy="5763491"/>
          </a:xfrm>
          <a:prstGeom prst="rect">
            <a:avLst/>
          </a:prstGeom>
        </p:spPr>
      </p:pic>
    </p:spTree>
    <p:extLst>
      <p:ext uri="{BB962C8B-B14F-4D97-AF65-F5344CB8AC3E}">
        <p14:creationId xmlns:p14="http://schemas.microsoft.com/office/powerpoint/2010/main" val="140529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D981-0AC0-4CA1-BE7F-78255AC5E276}"/>
              </a:ext>
            </a:extLst>
          </p:cNvPr>
          <p:cNvSpPr>
            <a:spLocks noGrp="1"/>
          </p:cNvSpPr>
          <p:nvPr>
            <p:ph type="title"/>
          </p:nvPr>
        </p:nvSpPr>
        <p:spPr>
          <a:xfrm>
            <a:off x="838200" y="365126"/>
            <a:ext cx="10515600" cy="521566"/>
          </a:xfrm>
        </p:spPr>
        <p:txBody>
          <a:bodyPr>
            <a:normAutofit fontScale="90000"/>
          </a:bodyPr>
          <a:lstStyle/>
          <a:p>
            <a:r>
              <a:rPr lang="en-NZ" dirty="0"/>
              <a:t>170 Arthurs Point Road - Elevations</a:t>
            </a:r>
          </a:p>
        </p:txBody>
      </p:sp>
      <p:pic>
        <p:nvPicPr>
          <p:cNvPr id="4" name="Content Placeholder 3">
            <a:extLst>
              <a:ext uri="{FF2B5EF4-FFF2-40B4-BE49-F238E27FC236}">
                <a16:creationId xmlns:a16="http://schemas.microsoft.com/office/drawing/2014/main" id="{7C4042AE-43AE-4E74-98B1-1E3467BEE487}"/>
              </a:ext>
            </a:extLst>
          </p:cNvPr>
          <p:cNvPicPr>
            <a:picLocks noGrp="1" noChangeAspect="1"/>
          </p:cNvPicPr>
          <p:nvPr>
            <p:ph idx="1"/>
          </p:nvPr>
        </p:nvPicPr>
        <p:blipFill>
          <a:blip r:embed="rId2"/>
          <a:stretch>
            <a:fillRect/>
          </a:stretch>
        </p:blipFill>
        <p:spPr>
          <a:xfrm>
            <a:off x="1870508" y="789709"/>
            <a:ext cx="8588651" cy="6050425"/>
          </a:xfrm>
          <a:prstGeom prst="rect">
            <a:avLst/>
          </a:prstGeom>
        </p:spPr>
      </p:pic>
    </p:spTree>
    <p:extLst>
      <p:ext uri="{BB962C8B-B14F-4D97-AF65-F5344CB8AC3E}">
        <p14:creationId xmlns:p14="http://schemas.microsoft.com/office/powerpoint/2010/main" val="106661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50A7-3D1A-4858-AED6-45CEA383D0FE}"/>
              </a:ext>
            </a:extLst>
          </p:cNvPr>
          <p:cNvSpPr>
            <a:spLocks noGrp="1"/>
          </p:cNvSpPr>
          <p:nvPr>
            <p:ph type="title"/>
          </p:nvPr>
        </p:nvSpPr>
        <p:spPr>
          <a:xfrm>
            <a:off x="838200" y="365125"/>
            <a:ext cx="10515600" cy="590839"/>
          </a:xfrm>
        </p:spPr>
        <p:txBody>
          <a:bodyPr>
            <a:normAutofit fontScale="90000"/>
          </a:bodyPr>
          <a:lstStyle/>
          <a:p>
            <a:r>
              <a:rPr lang="en-NZ" dirty="0"/>
              <a:t>170 Arthurs Point Road – Bar Plan</a:t>
            </a:r>
          </a:p>
        </p:txBody>
      </p:sp>
      <p:pic>
        <p:nvPicPr>
          <p:cNvPr id="4" name="Content Placeholder 3">
            <a:extLst>
              <a:ext uri="{FF2B5EF4-FFF2-40B4-BE49-F238E27FC236}">
                <a16:creationId xmlns:a16="http://schemas.microsoft.com/office/drawing/2014/main" id="{E0CFA542-B489-4C69-B627-0474CC66D002}"/>
              </a:ext>
            </a:extLst>
          </p:cNvPr>
          <p:cNvPicPr>
            <a:picLocks noGrp="1" noChangeAspect="1"/>
          </p:cNvPicPr>
          <p:nvPr>
            <p:ph idx="1"/>
          </p:nvPr>
        </p:nvPicPr>
        <p:blipFill>
          <a:blip r:embed="rId2"/>
          <a:stretch>
            <a:fillRect/>
          </a:stretch>
        </p:blipFill>
        <p:spPr>
          <a:xfrm>
            <a:off x="2028509" y="803564"/>
            <a:ext cx="8587282" cy="6004475"/>
          </a:xfrm>
          <a:prstGeom prst="rect">
            <a:avLst/>
          </a:prstGeom>
        </p:spPr>
      </p:pic>
    </p:spTree>
    <p:extLst>
      <p:ext uri="{BB962C8B-B14F-4D97-AF65-F5344CB8AC3E}">
        <p14:creationId xmlns:p14="http://schemas.microsoft.com/office/powerpoint/2010/main" val="1572550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1068</Words>
  <Application>Microsoft Office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Arthurs Point North</vt:lpstr>
      <vt:lpstr>Arthurs Point North – Section 42A Report</vt:lpstr>
      <vt:lpstr>Arthurs Point North – Current Uses</vt:lpstr>
      <vt:lpstr>Arthurs Point North – HDRZ Rule 9.4.11</vt:lpstr>
      <vt:lpstr>Arthurs Point North – Commercial Area</vt:lpstr>
      <vt:lpstr>Arthurs Point North - Example</vt:lpstr>
      <vt:lpstr>170 Arthurs Point Road – Site Plan</vt:lpstr>
      <vt:lpstr>170 Arthurs Point Road - Elevations</vt:lpstr>
      <vt:lpstr>170 Arthurs Point Road – Bar Plan</vt:lpstr>
      <vt:lpstr>170 Arthurs Point Road – Dairy Plan</vt:lpstr>
      <vt:lpstr>Arthurs Point Road – Rakau Plan (Existing)</vt:lpstr>
      <vt:lpstr>Arthurs Point North</vt:lpstr>
      <vt:lpstr>Arthurs Point – National Policy Statement on Urban Development 2020</vt:lpstr>
      <vt:lpstr>Arthurs Point Road – Recession Plane</vt:lpstr>
      <vt:lpstr>Recession Plane</vt:lpstr>
      <vt:lpstr>Residence Du Parc – Arthurs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Arthurs Point North</dc:title>
  <dc:creator>David Happs</dc:creator>
  <cp:lastModifiedBy>David Happs</cp:lastModifiedBy>
  <cp:revision>41</cp:revision>
  <dcterms:created xsi:type="dcterms:W3CDTF">2020-07-26T05:08:52Z</dcterms:created>
  <dcterms:modified xsi:type="dcterms:W3CDTF">2020-07-27T21:16:59Z</dcterms:modified>
</cp:coreProperties>
</file>